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67"/>
  </p:notesMasterIdLst>
  <p:sldIdLst>
    <p:sldId id="256" r:id="rId3"/>
    <p:sldId id="326" r:id="rId4"/>
    <p:sldId id="265" r:id="rId5"/>
    <p:sldId id="327" r:id="rId6"/>
    <p:sldId id="266" r:id="rId7"/>
    <p:sldId id="328" r:id="rId8"/>
    <p:sldId id="329" r:id="rId9"/>
    <p:sldId id="296" r:id="rId10"/>
    <p:sldId id="268" r:id="rId11"/>
    <p:sldId id="284" r:id="rId12"/>
    <p:sldId id="283" r:id="rId13"/>
    <p:sldId id="285" r:id="rId14"/>
    <p:sldId id="286" r:id="rId15"/>
    <p:sldId id="287" r:id="rId16"/>
    <p:sldId id="330" r:id="rId17"/>
    <p:sldId id="331" r:id="rId18"/>
    <p:sldId id="288" r:id="rId19"/>
    <p:sldId id="289" r:id="rId20"/>
    <p:sldId id="332" r:id="rId21"/>
    <p:sldId id="290" r:id="rId22"/>
    <p:sldId id="333" r:id="rId23"/>
    <p:sldId id="291" r:id="rId24"/>
    <p:sldId id="292" r:id="rId25"/>
    <p:sldId id="334" r:id="rId26"/>
    <p:sldId id="335" r:id="rId27"/>
    <p:sldId id="293" r:id="rId28"/>
    <p:sldId id="294" r:id="rId29"/>
    <p:sldId id="336" r:id="rId30"/>
    <p:sldId id="337" r:id="rId31"/>
    <p:sldId id="338" r:id="rId32"/>
    <p:sldId id="295" r:id="rId33"/>
    <p:sldId id="297" r:id="rId34"/>
    <p:sldId id="298" r:id="rId35"/>
    <p:sldId id="301" r:id="rId36"/>
    <p:sldId id="299" r:id="rId37"/>
    <p:sldId id="300" r:id="rId38"/>
    <p:sldId id="302" r:id="rId39"/>
    <p:sldId id="303" r:id="rId40"/>
    <p:sldId id="304" r:id="rId41"/>
    <p:sldId id="305" r:id="rId42"/>
    <p:sldId id="306" r:id="rId43"/>
    <p:sldId id="307" r:id="rId44"/>
    <p:sldId id="308" r:id="rId45"/>
    <p:sldId id="309" r:id="rId46"/>
    <p:sldId id="310" r:id="rId47"/>
    <p:sldId id="311" r:id="rId48"/>
    <p:sldId id="312" r:id="rId49"/>
    <p:sldId id="314" r:id="rId50"/>
    <p:sldId id="313" r:id="rId51"/>
    <p:sldId id="315" r:id="rId52"/>
    <p:sldId id="316" r:id="rId53"/>
    <p:sldId id="317" r:id="rId54"/>
    <p:sldId id="318" r:id="rId55"/>
    <p:sldId id="319" r:id="rId56"/>
    <p:sldId id="320" r:id="rId57"/>
    <p:sldId id="321" r:id="rId58"/>
    <p:sldId id="322" r:id="rId59"/>
    <p:sldId id="323" r:id="rId60"/>
    <p:sldId id="324" r:id="rId61"/>
    <p:sldId id="325" r:id="rId62"/>
    <p:sldId id="280" r:id="rId63"/>
    <p:sldId id="279" r:id="rId64"/>
    <p:sldId id="281" r:id="rId65"/>
    <p:sldId id="278" r:id="rId6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73161" autoAdjust="0"/>
  </p:normalViewPr>
  <p:slideViewPr>
    <p:cSldViewPr snapToGrid="0">
      <p:cViewPr varScale="1">
        <p:scale>
          <a:sx n="61" d="100"/>
          <a:sy n="61" d="100"/>
        </p:scale>
        <p:origin x="1522"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presProps" Target="presProps.xml"/><Relationship Id="rId7" Type="http://schemas.openxmlformats.org/officeDocument/2006/relationships/slide" Target="slides/slide5.xml"/><Relationship Id="rId71"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5" Type="http://schemas.openxmlformats.org/officeDocument/2006/relationships/slide" Target="slides/slide3.xml"/><Relationship Id="rId61" Type="http://schemas.openxmlformats.org/officeDocument/2006/relationships/slide" Target="slides/slide59.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notesMaster" Target="notesMasters/notesMaster1.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s>
</file>

<file path=ppt/media/image1.png>
</file>

<file path=ppt/media/image13.png>
</file>

<file path=ppt/media/image16.png>
</file>

<file path=ppt/media/image2.png>
</file>

<file path=ppt/media/image20.PNG>
</file>

<file path=ppt/media/image3.png>
</file>

<file path=ppt/media/image30.PNG>
</file>

<file path=ppt/media/image33.PNG>
</file>

<file path=ppt/media/image35.png>
</file>

<file path=ppt/media/image4.jpeg>
</file>

<file path=ppt/media/image41.PNG>
</file>

<file path=ppt/media/image45.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BCDFE3A-3C7E-4A48-BC38-621E7A29FD01}" type="datetimeFigureOut">
              <a:rPr lang="en-US" smtClean="0"/>
              <a:t>11/28/2022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2EB079C-6A99-47CB-936F-C37215C779E2}" type="slidenum">
              <a:rPr lang="en-US" smtClean="0"/>
              <a:t>‹#›</a:t>
            </a:fld>
            <a:endParaRPr lang="en-US"/>
          </a:p>
        </p:txBody>
      </p:sp>
    </p:spTree>
    <p:extLst>
      <p:ext uri="{BB962C8B-B14F-4D97-AF65-F5344CB8AC3E}">
        <p14:creationId xmlns:p14="http://schemas.microsoft.com/office/powerpoint/2010/main" val="22970932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NewBaskervilleITCPro-Roman"/>
              </a:rPr>
              <a:t>Most organizations find it beneficial to use a standard set of steps, called a </a:t>
            </a:r>
            <a:r>
              <a:rPr lang="en-US" sz="1800" b="1" i="0" u="none" strike="noStrike" baseline="0" dirty="0">
                <a:latin typeface="NewBaskervilleITCPro-Bold"/>
              </a:rPr>
              <a:t>systems development methodology</a:t>
            </a:r>
            <a:r>
              <a:rPr lang="en-US" sz="1800" b="0" i="0" u="none" strike="noStrike" baseline="0" dirty="0">
                <a:latin typeface="NewBaskervilleITCPro-Roman"/>
              </a:rPr>
              <a:t>, to develop and support their information systems. Like many processes, the development of information systems often follows a life cycle.</a:t>
            </a:r>
            <a:endParaRPr lang="en-US" dirty="0"/>
          </a:p>
        </p:txBody>
      </p:sp>
      <p:sp>
        <p:nvSpPr>
          <p:cNvPr id="4" name="Slide Number Placeholder 3"/>
          <p:cNvSpPr>
            <a:spLocks noGrp="1"/>
          </p:cNvSpPr>
          <p:nvPr>
            <p:ph type="sldNum" sz="quarter" idx="5"/>
          </p:nvPr>
        </p:nvSpPr>
        <p:spPr/>
        <p:txBody>
          <a:bodyPr/>
          <a:lstStyle/>
          <a:p>
            <a:fld id="{D2EB079C-6A99-47CB-936F-C37215C779E2}" type="slidenum">
              <a:rPr lang="en-US" smtClean="0"/>
              <a:t>2</a:t>
            </a:fld>
            <a:endParaRPr lang="en-US"/>
          </a:p>
        </p:txBody>
      </p:sp>
    </p:spTree>
    <p:extLst>
      <p:ext uri="{BB962C8B-B14F-4D97-AF65-F5344CB8AC3E}">
        <p14:creationId xmlns:p14="http://schemas.microsoft.com/office/powerpoint/2010/main" val="12746525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Times New Roman" panose="02020603050405020304" pitchFamily="18" charset="0"/>
              </a:rPr>
              <a:t>Once the project is approved, it enters </a:t>
            </a:r>
            <a:r>
              <a:rPr lang="en-US" sz="1800" b="0" i="1" u="none" strike="noStrike" baseline="0" dirty="0">
                <a:latin typeface="Times New Roman" panose="02020603050405020304" pitchFamily="18" charset="0"/>
              </a:rPr>
              <a:t>project management. </a:t>
            </a:r>
            <a:r>
              <a:rPr lang="en-US" sz="1800" b="0" i="0" u="none" strike="noStrike" baseline="0" dirty="0">
                <a:latin typeface="Times New Roman" panose="02020603050405020304" pitchFamily="18" charset="0"/>
              </a:rPr>
              <a:t>During project management,</a:t>
            </a:r>
          </a:p>
          <a:p>
            <a:pPr algn="l"/>
            <a:r>
              <a:rPr lang="en-US" sz="1800" b="0" i="0" u="none" strike="noStrike" baseline="0" dirty="0">
                <a:latin typeface="Times New Roman" panose="02020603050405020304" pitchFamily="18" charset="0"/>
              </a:rPr>
              <a:t>the </a:t>
            </a:r>
            <a:r>
              <a:rPr lang="en-US" sz="1800" b="0" i="1" u="none" strike="noStrike" baseline="0" dirty="0">
                <a:latin typeface="Times New Roman" panose="02020603050405020304" pitchFamily="18" charset="0"/>
              </a:rPr>
              <a:t>project manager </a:t>
            </a:r>
            <a:r>
              <a:rPr lang="en-US" sz="1800" b="0" i="0" u="none" strike="noStrike" baseline="0" dirty="0">
                <a:latin typeface="Times New Roman" panose="02020603050405020304" pitchFamily="18" charset="0"/>
              </a:rPr>
              <a:t>creates a </a:t>
            </a:r>
            <a:r>
              <a:rPr lang="en-US" sz="1800" b="0" i="1" u="none" strike="noStrike" baseline="0" dirty="0">
                <a:latin typeface="Times New Roman" panose="02020603050405020304" pitchFamily="18" charset="0"/>
              </a:rPr>
              <a:t>workplan, </a:t>
            </a:r>
            <a:r>
              <a:rPr lang="en-US" sz="1800" b="0" i="0" u="none" strike="noStrike" baseline="0" dirty="0">
                <a:latin typeface="Times New Roman" panose="02020603050405020304" pitchFamily="18" charset="0"/>
              </a:rPr>
              <a:t>staffs the projects, and puts</a:t>
            </a:r>
          </a:p>
          <a:p>
            <a:pPr algn="l"/>
            <a:r>
              <a:rPr lang="en-US" sz="1800" b="0" i="0" u="none" strike="noStrike" baseline="0" dirty="0">
                <a:latin typeface="Times New Roman" panose="02020603050405020304" pitchFamily="18" charset="0"/>
              </a:rPr>
              <a:t>techniques in place to help the project team control and direct the project</a:t>
            </a:r>
          </a:p>
          <a:p>
            <a:pPr algn="l"/>
            <a:r>
              <a:rPr lang="en-US" sz="1800" b="0" i="0" u="none" strike="noStrike" baseline="0" dirty="0">
                <a:latin typeface="Times New Roman" panose="02020603050405020304" pitchFamily="18" charset="0"/>
              </a:rPr>
              <a:t>through the entire SDLC. The deliverable for project management is a </a:t>
            </a:r>
            <a:r>
              <a:rPr lang="en-US" sz="1800" b="0" i="1" u="none" strike="noStrike" baseline="0" dirty="0">
                <a:latin typeface="Times New Roman" panose="02020603050405020304" pitchFamily="18" charset="0"/>
              </a:rPr>
              <a:t>project</a:t>
            </a:r>
          </a:p>
          <a:p>
            <a:pPr algn="l"/>
            <a:r>
              <a:rPr lang="en-US" sz="1800" b="0" i="1" u="none" strike="noStrike" baseline="0" dirty="0">
                <a:latin typeface="Times New Roman" panose="02020603050405020304" pitchFamily="18" charset="0"/>
              </a:rPr>
              <a:t>plan </a:t>
            </a:r>
            <a:r>
              <a:rPr lang="en-US" sz="1800" b="0" i="0" u="none" strike="noStrike" baseline="0" dirty="0">
                <a:latin typeface="Times New Roman" panose="02020603050405020304" pitchFamily="18" charset="0"/>
              </a:rPr>
              <a:t>that describes how the project team will go about developing the system.</a:t>
            </a:r>
            <a:endParaRPr lang="en-US" dirty="0"/>
          </a:p>
        </p:txBody>
      </p:sp>
      <p:sp>
        <p:nvSpPr>
          <p:cNvPr id="4" name="Slide Number Placeholder 3"/>
          <p:cNvSpPr>
            <a:spLocks noGrp="1"/>
          </p:cNvSpPr>
          <p:nvPr>
            <p:ph type="sldNum" sz="quarter" idx="5"/>
          </p:nvPr>
        </p:nvSpPr>
        <p:spPr/>
        <p:txBody>
          <a:bodyPr/>
          <a:lstStyle/>
          <a:p>
            <a:fld id="{D2EB079C-6A99-47CB-936F-C37215C779E2}" type="slidenum">
              <a:rPr lang="en-US" smtClean="0"/>
              <a:t>13</a:t>
            </a:fld>
            <a:endParaRPr lang="en-US"/>
          </a:p>
        </p:txBody>
      </p:sp>
    </p:spTree>
    <p:extLst>
      <p:ext uri="{BB962C8B-B14F-4D97-AF65-F5344CB8AC3E}">
        <p14:creationId xmlns:p14="http://schemas.microsoft.com/office/powerpoint/2010/main" val="32806849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1" i="0" u="none" strike="noStrike" baseline="0" dirty="0">
                <a:solidFill>
                  <a:srgbClr val="F30D40"/>
                </a:solidFill>
                <a:latin typeface="FuturaLTPro-Bold"/>
              </a:rPr>
              <a:t>Analysis</a:t>
            </a:r>
          </a:p>
          <a:p>
            <a:pPr algn="l"/>
            <a:r>
              <a:rPr lang="en-US" sz="1800" b="0" i="0" u="none" strike="noStrike" baseline="0" dirty="0">
                <a:solidFill>
                  <a:srgbClr val="000000"/>
                </a:solidFill>
                <a:latin typeface="FuturaLTPro-Light"/>
              </a:rPr>
              <a:t>The second phase of the SDLC in which system requirements are studied and structured.</a:t>
            </a:r>
          </a:p>
          <a:p>
            <a:pPr algn="l"/>
            <a:r>
              <a:rPr lang="en-US" sz="1800" b="0" i="0" u="none" strike="noStrike" baseline="0" dirty="0">
                <a:latin typeface="NewBaskervilleITCPro-Roman"/>
              </a:rPr>
              <a:t>During this phase, the analyst thoroughly studies the organization’s current procedures and the information systems  used to perform organizational tasks.</a:t>
            </a:r>
            <a:endParaRPr lang="en-US" dirty="0"/>
          </a:p>
        </p:txBody>
      </p:sp>
      <p:sp>
        <p:nvSpPr>
          <p:cNvPr id="4" name="Slide Number Placeholder 3"/>
          <p:cNvSpPr>
            <a:spLocks noGrp="1"/>
          </p:cNvSpPr>
          <p:nvPr>
            <p:ph type="sldNum" sz="quarter" idx="5"/>
          </p:nvPr>
        </p:nvSpPr>
        <p:spPr/>
        <p:txBody>
          <a:bodyPr/>
          <a:lstStyle/>
          <a:p>
            <a:fld id="{D2EB079C-6A99-47CB-936F-C37215C779E2}" type="slidenum">
              <a:rPr lang="en-US" smtClean="0"/>
              <a:t>14</a:t>
            </a:fld>
            <a:endParaRPr lang="en-US"/>
          </a:p>
        </p:txBody>
      </p:sp>
    </p:spTree>
    <p:extLst>
      <p:ext uri="{BB962C8B-B14F-4D97-AF65-F5344CB8AC3E}">
        <p14:creationId xmlns:p14="http://schemas.microsoft.com/office/powerpoint/2010/main" val="26993897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2EB079C-6A99-47CB-936F-C37215C779E2}" type="slidenum">
              <a:rPr lang="en-US" smtClean="0"/>
              <a:t>15</a:t>
            </a:fld>
            <a:endParaRPr lang="en-US"/>
          </a:p>
        </p:txBody>
      </p:sp>
    </p:spTree>
    <p:extLst>
      <p:ext uri="{BB962C8B-B14F-4D97-AF65-F5344CB8AC3E}">
        <p14:creationId xmlns:p14="http://schemas.microsoft.com/office/powerpoint/2010/main" val="38188821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dirty="0"/>
          </a:p>
        </p:txBody>
      </p:sp>
      <p:sp>
        <p:nvSpPr>
          <p:cNvPr id="4" name="Slide Number Placeholder 3"/>
          <p:cNvSpPr>
            <a:spLocks noGrp="1"/>
          </p:cNvSpPr>
          <p:nvPr>
            <p:ph type="sldNum" sz="quarter" idx="5"/>
          </p:nvPr>
        </p:nvSpPr>
        <p:spPr/>
        <p:txBody>
          <a:bodyPr/>
          <a:lstStyle/>
          <a:p>
            <a:fld id="{D2EB079C-6A99-47CB-936F-C37215C779E2}" type="slidenum">
              <a:rPr lang="en-US" smtClean="0"/>
              <a:t>17</a:t>
            </a:fld>
            <a:endParaRPr lang="en-US"/>
          </a:p>
        </p:txBody>
      </p:sp>
    </p:spTree>
    <p:extLst>
      <p:ext uri="{BB962C8B-B14F-4D97-AF65-F5344CB8AC3E}">
        <p14:creationId xmlns:p14="http://schemas.microsoft.com/office/powerpoint/2010/main" val="15640900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Times New Roman" panose="02020603050405020304" pitchFamily="18" charset="0"/>
              </a:rPr>
              <a:t>The analyses, system concept, and models are combined into a document called</a:t>
            </a:r>
          </a:p>
          <a:p>
            <a:pPr algn="l"/>
            <a:r>
              <a:rPr lang="en-US" sz="1800" b="0" i="0" u="none" strike="noStrike" baseline="0" dirty="0">
                <a:latin typeface="Times New Roman" panose="02020603050405020304" pitchFamily="18" charset="0"/>
              </a:rPr>
              <a:t>the </a:t>
            </a:r>
            <a:r>
              <a:rPr lang="en-US" sz="1800" b="0" i="1" u="none" strike="noStrike" baseline="0" dirty="0">
                <a:latin typeface="Times New Roman" panose="02020603050405020304" pitchFamily="18" charset="0"/>
              </a:rPr>
              <a:t>system proposal,</a:t>
            </a:r>
          </a:p>
          <a:p>
            <a:pPr algn="l"/>
            <a:r>
              <a:rPr lang="en-US" sz="1800" b="0" i="0" u="none" strike="noStrike" baseline="0" dirty="0">
                <a:latin typeface="Times New Roman" panose="02020603050405020304" pitchFamily="18" charset="0"/>
              </a:rPr>
              <a:t>The system proposal is the initial deliverable that describes what business</a:t>
            </a:r>
          </a:p>
          <a:p>
            <a:pPr algn="l"/>
            <a:r>
              <a:rPr lang="en-US" sz="1800" b="0" i="0" u="none" strike="noStrike" baseline="0" dirty="0">
                <a:latin typeface="Times New Roman" panose="02020603050405020304" pitchFamily="18" charset="0"/>
              </a:rPr>
              <a:t>requirements the new system should meet. Because it is really the first step in the</a:t>
            </a:r>
          </a:p>
          <a:p>
            <a:pPr algn="l"/>
            <a:r>
              <a:rPr lang="en-US" sz="1800" b="0" i="0" u="none" strike="noStrike" baseline="0" dirty="0">
                <a:latin typeface="Times New Roman" panose="02020603050405020304" pitchFamily="18" charset="0"/>
              </a:rPr>
              <a:t>design of the new system, some experts argue that it is inappropriate to use the term</a:t>
            </a:r>
          </a:p>
          <a:p>
            <a:pPr algn="l"/>
            <a:r>
              <a:rPr lang="en-US" sz="1800" b="0" i="1" u="none" strike="noStrike" baseline="0" dirty="0">
                <a:latin typeface="Times New Roman" panose="02020603050405020304" pitchFamily="18" charset="0"/>
              </a:rPr>
              <a:t>analysis </a:t>
            </a:r>
            <a:r>
              <a:rPr lang="en-US" sz="1800" b="0" i="0" u="none" strike="noStrike" baseline="0" dirty="0">
                <a:latin typeface="Times New Roman" panose="02020603050405020304" pitchFamily="18" charset="0"/>
              </a:rPr>
              <a:t>as the name for this phase; some argue a better name would be </a:t>
            </a:r>
            <a:r>
              <a:rPr lang="en-US" sz="1800" b="0" i="1" u="none" strike="noStrike" baseline="0" dirty="0">
                <a:latin typeface="Times New Roman" panose="02020603050405020304" pitchFamily="18" charset="0"/>
              </a:rPr>
              <a:t>analysis</a:t>
            </a:r>
          </a:p>
          <a:p>
            <a:pPr algn="l"/>
            <a:r>
              <a:rPr lang="en-US" sz="1800" b="0" i="1" u="none" strike="noStrike" baseline="0" dirty="0">
                <a:latin typeface="Times New Roman" panose="02020603050405020304" pitchFamily="18" charset="0"/>
              </a:rPr>
              <a:t>and initial design.</a:t>
            </a:r>
            <a:endParaRPr lang="en-US" dirty="0"/>
          </a:p>
        </p:txBody>
      </p:sp>
      <p:sp>
        <p:nvSpPr>
          <p:cNvPr id="4" name="Slide Number Placeholder 3"/>
          <p:cNvSpPr>
            <a:spLocks noGrp="1"/>
          </p:cNvSpPr>
          <p:nvPr>
            <p:ph type="sldNum" sz="quarter" idx="5"/>
          </p:nvPr>
        </p:nvSpPr>
        <p:spPr/>
        <p:txBody>
          <a:bodyPr/>
          <a:lstStyle/>
          <a:p>
            <a:fld id="{D2EB079C-6A99-47CB-936F-C37215C779E2}" type="slidenum">
              <a:rPr lang="en-US" smtClean="0"/>
              <a:t>18</a:t>
            </a:fld>
            <a:endParaRPr lang="en-US"/>
          </a:p>
        </p:txBody>
      </p:sp>
    </p:spTree>
    <p:extLst>
      <p:ext uri="{BB962C8B-B14F-4D97-AF65-F5344CB8AC3E}">
        <p14:creationId xmlns:p14="http://schemas.microsoft.com/office/powerpoint/2010/main" val="26724920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Times New Roman" panose="02020603050405020304" pitchFamily="18" charset="0"/>
              </a:rPr>
              <a:t>Although</a:t>
            </a:r>
          </a:p>
          <a:p>
            <a:pPr algn="l"/>
            <a:r>
              <a:rPr lang="en-US" sz="1800" b="0" i="0" u="none" strike="noStrike" baseline="0" dirty="0">
                <a:latin typeface="Times New Roman" panose="02020603050405020304" pitchFamily="18" charset="0"/>
              </a:rPr>
              <a:t>most of the strategic decisions about the system were made in the development of</a:t>
            </a:r>
          </a:p>
          <a:p>
            <a:pPr algn="l"/>
            <a:r>
              <a:rPr lang="en-US" sz="1800" b="0" i="0" u="none" strike="noStrike" baseline="0" dirty="0">
                <a:latin typeface="Times New Roman" panose="02020603050405020304" pitchFamily="18" charset="0"/>
              </a:rPr>
              <a:t>the system concept during the analysis phase, the steps in the design phase determine</a:t>
            </a:r>
          </a:p>
          <a:p>
            <a:pPr algn="l"/>
            <a:r>
              <a:rPr lang="en-US" sz="1800" b="0" i="0" u="none" strike="noStrike" baseline="0" dirty="0">
                <a:latin typeface="Times New Roman" panose="02020603050405020304" pitchFamily="18" charset="0"/>
              </a:rPr>
              <a:t>exactly how the system will operate. The design phase has four steps:</a:t>
            </a:r>
            <a:endParaRPr lang="en-US" dirty="0"/>
          </a:p>
        </p:txBody>
      </p:sp>
      <p:sp>
        <p:nvSpPr>
          <p:cNvPr id="4" name="Slide Number Placeholder 3"/>
          <p:cNvSpPr>
            <a:spLocks noGrp="1"/>
          </p:cNvSpPr>
          <p:nvPr>
            <p:ph type="sldNum" sz="quarter" idx="5"/>
          </p:nvPr>
        </p:nvSpPr>
        <p:spPr/>
        <p:txBody>
          <a:bodyPr/>
          <a:lstStyle/>
          <a:p>
            <a:fld id="{D2EB079C-6A99-47CB-936F-C37215C779E2}" type="slidenum">
              <a:rPr lang="en-US" smtClean="0"/>
              <a:t>20</a:t>
            </a:fld>
            <a:endParaRPr lang="en-US"/>
          </a:p>
        </p:txBody>
      </p:sp>
    </p:spTree>
    <p:extLst>
      <p:ext uri="{BB962C8B-B14F-4D97-AF65-F5344CB8AC3E}">
        <p14:creationId xmlns:p14="http://schemas.microsoft.com/office/powerpoint/2010/main" val="313300119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NewBaskervilleITCPro-Roman"/>
              </a:rPr>
              <a:t>Theoretically, the system could be implemented on any hardware and systems software. The idea is to make sure that the system functions as intended. Logical design concentrates on the business aspects of the system and tends to be oriented to a high level of specificity.</a:t>
            </a:r>
          </a:p>
          <a:p>
            <a:pPr algn="l"/>
            <a:endParaRPr lang="en-US" sz="1800" b="0" i="0" u="none" strike="noStrike" baseline="0" dirty="0">
              <a:latin typeface="NewBaskervilleITCPro-Roman"/>
            </a:endParaRPr>
          </a:p>
          <a:p>
            <a:pPr algn="l"/>
            <a:r>
              <a:rPr lang="en-US" sz="1800" b="0" i="0" u="none" strike="noStrike" baseline="0" dirty="0">
                <a:latin typeface="NewBaskervilleITCPro-Roman"/>
              </a:rPr>
              <a:t>In the physical design, the analysts design the various parts of the system to perform the physical operations necessary to facilitate data capture, processing, and information output.</a:t>
            </a:r>
          </a:p>
          <a:p>
            <a:pPr algn="l"/>
            <a:r>
              <a:rPr lang="en-US" sz="1800" b="0" i="0" u="none" strike="noStrike" baseline="0" dirty="0">
                <a:latin typeface="NewBaskervilleITCPro-Roman"/>
              </a:rPr>
              <a:t>During physical design, the analyst team must determine many of the physical details necessary to build the final system, from the programming language</a:t>
            </a:r>
          </a:p>
          <a:p>
            <a:pPr algn="l"/>
            <a:r>
              <a:rPr lang="en-US" sz="1800" b="0" i="0" u="none" strike="noStrike" baseline="0" dirty="0">
                <a:latin typeface="NewBaskervilleITCPro-Roman"/>
              </a:rPr>
              <a:t>the system will be written in, to the database system that will store the data, to the hardware platform on which the system will run</a:t>
            </a:r>
            <a:endParaRPr lang="en-US" dirty="0"/>
          </a:p>
        </p:txBody>
      </p:sp>
      <p:sp>
        <p:nvSpPr>
          <p:cNvPr id="4" name="Slide Number Placeholder 3"/>
          <p:cNvSpPr>
            <a:spLocks noGrp="1"/>
          </p:cNvSpPr>
          <p:nvPr>
            <p:ph type="sldNum" sz="quarter" idx="5"/>
          </p:nvPr>
        </p:nvSpPr>
        <p:spPr/>
        <p:txBody>
          <a:bodyPr/>
          <a:lstStyle/>
          <a:p>
            <a:fld id="{D2EB079C-6A99-47CB-936F-C37215C779E2}" type="slidenum">
              <a:rPr lang="en-US" smtClean="0"/>
              <a:t>21</a:t>
            </a:fld>
            <a:endParaRPr lang="en-US"/>
          </a:p>
        </p:txBody>
      </p:sp>
    </p:spTree>
    <p:extLst>
      <p:ext uri="{BB962C8B-B14F-4D97-AF65-F5344CB8AC3E}">
        <p14:creationId xmlns:p14="http://schemas.microsoft.com/office/powerpoint/2010/main" val="1499122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Times New Roman" panose="02020603050405020304" pitchFamily="18" charset="0"/>
              </a:rPr>
              <a:t>At the end of the design phase, the feasibility analysis and project plan are reexamined and revised, and</a:t>
            </a:r>
          </a:p>
          <a:p>
            <a:pPr algn="l"/>
            <a:r>
              <a:rPr lang="en-US" sz="1800" b="0" i="0" u="none" strike="noStrike" baseline="0" dirty="0">
                <a:latin typeface="Times New Roman" panose="02020603050405020304" pitchFamily="18" charset="0"/>
              </a:rPr>
              <a:t>another decision is made by the project sponsor and approval committee about</a:t>
            </a:r>
          </a:p>
          <a:p>
            <a:pPr algn="l"/>
            <a:r>
              <a:rPr lang="en-US" sz="1800" b="0" i="0" u="none" strike="noStrike" baseline="0" dirty="0">
                <a:latin typeface="Times New Roman" panose="02020603050405020304" pitchFamily="18" charset="0"/>
              </a:rPr>
              <a:t>whether to terminate the project or continue.</a:t>
            </a:r>
            <a:endParaRPr lang="en-US" dirty="0"/>
          </a:p>
        </p:txBody>
      </p:sp>
      <p:sp>
        <p:nvSpPr>
          <p:cNvPr id="4" name="Slide Number Placeholder 3"/>
          <p:cNvSpPr>
            <a:spLocks noGrp="1"/>
          </p:cNvSpPr>
          <p:nvPr>
            <p:ph type="sldNum" sz="quarter" idx="5"/>
          </p:nvPr>
        </p:nvSpPr>
        <p:spPr/>
        <p:txBody>
          <a:bodyPr/>
          <a:lstStyle/>
          <a:p>
            <a:fld id="{D2EB079C-6A99-47CB-936F-C37215C779E2}" type="slidenum">
              <a:rPr lang="en-US" smtClean="0"/>
              <a:t>23</a:t>
            </a:fld>
            <a:endParaRPr lang="en-US"/>
          </a:p>
        </p:txBody>
      </p:sp>
    </p:spTree>
    <p:extLst>
      <p:ext uri="{BB962C8B-B14F-4D97-AF65-F5344CB8AC3E}">
        <p14:creationId xmlns:p14="http://schemas.microsoft.com/office/powerpoint/2010/main" val="247626966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Times New Roman" panose="02020603050405020304" pitchFamily="18" charset="0"/>
              </a:rPr>
              <a:t>This is the phase that usually gets the most attention, because for most systems it is the</a:t>
            </a:r>
          </a:p>
          <a:p>
            <a:pPr algn="l"/>
            <a:r>
              <a:rPr lang="en-US" sz="1800" b="0" i="0" u="none" strike="noStrike" baseline="0" dirty="0">
                <a:latin typeface="Arial" panose="020B0604020202020204" pitchFamily="34" charset="0"/>
              </a:rPr>
              <a:t>The Systems Development Life Cycle </a:t>
            </a:r>
            <a:r>
              <a:rPr lang="en-US" sz="1800" b="1" i="0" u="none" strike="noStrike" baseline="0" dirty="0">
                <a:latin typeface="Arial" panose="020B0604020202020204" pitchFamily="34" charset="0"/>
              </a:rPr>
              <a:t>7</a:t>
            </a:r>
          </a:p>
          <a:p>
            <a:pPr algn="l"/>
            <a:r>
              <a:rPr lang="en-US" sz="1800" b="0" i="0" u="none" strike="noStrike" baseline="0" dirty="0">
                <a:latin typeface="Courier"/>
              </a:rPr>
              <a:t>001-027_dennis3e_01.qxd 10/7/05 10:20 AM Page 7</a:t>
            </a:r>
          </a:p>
          <a:p>
            <a:pPr algn="l"/>
            <a:r>
              <a:rPr lang="en-US" sz="1800" b="0" i="0" u="none" strike="noStrike" baseline="0" dirty="0">
                <a:latin typeface="Times New Roman" panose="02020603050405020304" pitchFamily="18" charset="0"/>
              </a:rPr>
              <a:t>longest and most expensive single part of the development process.</a:t>
            </a:r>
            <a:endParaRPr lang="en-US" dirty="0"/>
          </a:p>
        </p:txBody>
      </p:sp>
      <p:sp>
        <p:nvSpPr>
          <p:cNvPr id="4" name="Slide Number Placeholder 3"/>
          <p:cNvSpPr>
            <a:spLocks noGrp="1"/>
          </p:cNvSpPr>
          <p:nvPr>
            <p:ph type="sldNum" sz="quarter" idx="5"/>
          </p:nvPr>
        </p:nvSpPr>
        <p:spPr/>
        <p:txBody>
          <a:bodyPr/>
          <a:lstStyle/>
          <a:p>
            <a:fld id="{D2EB079C-6A99-47CB-936F-C37215C779E2}" type="slidenum">
              <a:rPr lang="en-US" smtClean="0"/>
              <a:t>26</a:t>
            </a:fld>
            <a:endParaRPr lang="en-US"/>
          </a:p>
        </p:txBody>
      </p:sp>
    </p:spTree>
    <p:extLst>
      <p:ext uri="{BB962C8B-B14F-4D97-AF65-F5344CB8AC3E}">
        <p14:creationId xmlns:p14="http://schemas.microsoft.com/office/powerpoint/2010/main" val="7164253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Times New Roman" panose="02020603050405020304" pitchFamily="18" charset="0"/>
              </a:rPr>
              <a:t>Since the cost of bugs can be immense, testing is one of the most critical steps in implementation. Most organizations spend more time</a:t>
            </a:r>
          </a:p>
          <a:p>
            <a:pPr algn="l"/>
            <a:r>
              <a:rPr lang="en-US" sz="1800" b="0" i="0" u="none" strike="noStrike" baseline="0" dirty="0">
                <a:latin typeface="Times New Roman" panose="02020603050405020304" pitchFamily="18" charset="0"/>
              </a:rPr>
              <a:t>and attention on testing than on writing the programs in the first place.</a:t>
            </a:r>
          </a:p>
          <a:p>
            <a:pPr algn="l"/>
            <a:endParaRPr lang="en-US" sz="1800" b="0" i="0" u="none" strike="noStrike" baseline="0" dirty="0">
              <a:latin typeface="Times New Roman" panose="02020603050405020304" pitchFamily="18" charset="0"/>
            </a:endParaRPr>
          </a:p>
          <a:p>
            <a:pPr algn="l"/>
            <a:r>
              <a:rPr lang="en-US" sz="1800" b="0" i="1" u="none" strike="noStrike" baseline="0" dirty="0">
                <a:latin typeface="Times New Roman" panose="02020603050405020304" pitchFamily="18" charset="0"/>
              </a:rPr>
              <a:t>Installation </a:t>
            </a:r>
            <a:r>
              <a:rPr lang="en-US" sz="1800" b="0" i="0" u="none" strike="noStrike" baseline="0" dirty="0">
                <a:latin typeface="Times New Roman" panose="02020603050405020304" pitchFamily="18" charset="0"/>
              </a:rPr>
              <a:t>is the process by which the old system is</a:t>
            </a:r>
          </a:p>
          <a:p>
            <a:pPr algn="l"/>
            <a:r>
              <a:rPr lang="en-US" sz="1800" b="0" i="0" u="none" strike="noStrike" baseline="0" dirty="0">
                <a:latin typeface="Times New Roman" panose="02020603050405020304" pitchFamily="18" charset="0"/>
              </a:rPr>
              <a:t>turned off and the new one is turned on. It may include a direct cutover approach</a:t>
            </a:r>
          </a:p>
          <a:p>
            <a:pPr algn="l"/>
            <a:r>
              <a:rPr lang="en-US" sz="1800" b="0" i="0" u="none" strike="noStrike" baseline="0" dirty="0">
                <a:latin typeface="Times New Roman" panose="02020603050405020304" pitchFamily="18" charset="0"/>
              </a:rPr>
              <a:t>(in which the new system immediately replaces the old system), a parallel conversion</a:t>
            </a:r>
          </a:p>
          <a:p>
            <a:pPr algn="l"/>
            <a:r>
              <a:rPr lang="en-US" sz="1800" b="0" i="0" u="none" strike="noStrike" baseline="0" dirty="0">
                <a:latin typeface="Times New Roman" panose="02020603050405020304" pitchFamily="18" charset="0"/>
              </a:rPr>
              <a:t>approach (in which both the old and new systems are operated for a</a:t>
            </a:r>
          </a:p>
          <a:p>
            <a:pPr algn="l"/>
            <a:r>
              <a:rPr lang="en-US" sz="1800" b="0" i="0" u="none" strike="noStrike" baseline="0" dirty="0">
                <a:latin typeface="Times New Roman" panose="02020603050405020304" pitchFamily="18" charset="0"/>
              </a:rPr>
              <a:t>month or two until it is clear that there are no bugs in the new system), or a</a:t>
            </a:r>
          </a:p>
          <a:p>
            <a:pPr algn="l"/>
            <a:r>
              <a:rPr lang="en-US" sz="1800" b="0" i="0" u="none" strike="noStrike" baseline="0" dirty="0">
                <a:latin typeface="Times New Roman" panose="02020603050405020304" pitchFamily="18" charset="0"/>
              </a:rPr>
              <a:t>phased conversion strategy (in which the new system is installed in one part of</a:t>
            </a:r>
          </a:p>
          <a:p>
            <a:pPr algn="l"/>
            <a:r>
              <a:rPr lang="en-US" sz="1800" b="0" i="0" u="none" strike="noStrike" baseline="0" dirty="0">
                <a:latin typeface="Times New Roman" panose="02020603050405020304" pitchFamily="18" charset="0"/>
              </a:rPr>
              <a:t>the organization as an initial trial and then gradually installed in others).</a:t>
            </a:r>
          </a:p>
          <a:p>
            <a:pPr algn="l"/>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One of</a:t>
            </a:r>
          </a:p>
          <a:p>
            <a:pPr algn="l"/>
            <a:r>
              <a:rPr lang="en-US" sz="1800" b="0" i="0" u="none" strike="noStrike" baseline="0" dirty="0">
                <a:latin typeface="Times New Roman" panose="02020603050405020304" pitchFamily="18" charset="0"/>
              </a:rPr>
              <a:t>the most important aspects of conversion is the development of a </a:t>
            </a:r>
            <a:r>
              <a:rPr lang="en-US" sz="1800" b="0" i="1" u="none" strike="noStrike" baseline="0" dirty="0">
                <a:latin typeface="Times New Roman" panose="02020603050405020304" pitchFamily="18" charset="0"/>
              </a:rPr>
              <a:t>training plan</a:t>
            </a:r>
          </a:p>
          <a:p>
            <a:pPr algn="l"/>
            <a:r>
              <a:rPr lang="en-US" sz="1800" b="0" i="0" u="none" strike="noStrike" baseline="0" dirty="0">
                <a:latin typeface="Times New Roman" panose="02020603050405020304" pitchFamily="18" charset="0"/>
              </a:rPr>
              <a:t>to teach users how to use the new system and help manage the changes caused</a:t>
            </a:r>
          </a:p>
          <a:p>
            <a:pPr algn="l"/>
            <a:r>
              <a:rPr lang="en-US" sz="1800" b="0" i="0" u="none" strike="noStrike" baseline="0" dirty="0">
                <a:latin typeface="Times New Roman" panose="02020603050405020304" pitchFamily="18" charset="0"/>
              </a:rPr>
              <a:t>by the new system.</a:t>
            </a:r>
          </a:p>
          <a:p>
            <a:pPr algn="l"/>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The analyst team establishes a </a:t>
            </a:r>
            <a:r>
              <a:rPr lang="en-US" sz="1800" b="0" i="1" u="none" strike="noStrike" baseline="0" dirty="0">
                <a:latin typeface="Times New Roman" panose="02020603050405020304" pitchFamily="18" charset="0"/>
              </a:rPr>
              <a:t>support plan </a:t>
            </a:r>
            <a:r>
              <a:rPr lang="en-US" sz="1800" b="0" i="0" u="none" strike="noStrike" baseline="0" dirty="0">
                <a:latin typeface="Times New Roman" panose="02020603050405020304" pitchFamily="18" charset="0"/>
              </a:rPr>
              <a:t>for the system. This plan usually</a:t>
            </a:r>
          </a:p>
          <a:p>
            <a:pPr algn="l"/>
            <a:r>
              <a:rPr lang="en-US" sz="1800" b="0" i="0" u="none" strike="noStrike" baseline="0" dirty="0">
                <a:latin typeface="Times New Roman" panose="02020603050405020304" pitchFamily="18" charset="0"/>
              </a:rPr>
              <a:t>includes a formal or informal post-implementation review, as well as a systematic</a:t>
            </a:r>
          </a:p>
          <a:p>
            <a:pPr algn="l"/>
            <a:r>
              <a:rPr lang="en-US" sz="1800" b="0" i="0" u="none" strike="noStrike" baseline="0" dirty="0">
                <a:latin typeface="Times New Roman" panose="02020603050405020304" pitchFamily="18" charset="0"/>
              </a:rPr>
              <a:t>way for identifying major and minor changes needed for the system.</a:t>
            </a:r>
          </a:p>
          <a:p>
            <a:pPr algn="l"/>
            <a:endParaRPr lang="en-US" dirty="0"/>
          </a:p>
        </p:txBody>
      </p:sp>
      <p:sp>
        <p:nvSpPr>
          <p:cNvPr id="4" name="Slide Number Placeholder 3"/>
          <p:cNvSpPr>
            <a:spLocks noGrp="1"/>
          </p:cNvSpPr>
          <p:nvPr>
            <p:ph type="sldNum" sz="quarter" idx="5"/>
          </p:nvPr>
        </p:nvSpPr>
        <p:spPr/>
        <p:txBody>
          <a:bodyPr/>
          <a:lstStyle/>
          <a:p>
            <a:fld id="{D2EB079C-6A99-47CB-936F-C37215C779E2}" type="slidenum">
              <a:rPr lang="en-US" smtClean="0"/>
              <a:t>27</a:t>
            </a:fld>
            <a:endParaRPr lang="en-US"/>
          </a:p>
        </p:txBody>
      </p:sp>
    </p:spTree>
    <p:extLst>
      <p:ext uri="{BB962C8B-B14F-4D97-AF65-F5344CB8AC3E}">
        <p14:creationId xmlns:p14="http://schemas.microsoft.com/office/powerpoint/2010/main" val="39990425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200" b="0" i="0" u="none" strike="noStrike" baseline="0" dirty="0">
                <a:latin typeface="Times New Roman" panose="02020603050405020304" pitchFamily="18" charset="0"/>
              </a:rPr>
              <a:t>Being a systems analyst is one of the most interesting, exciting, and challenging jobs around. As a systems analyst, you will work with a</a:t>
            </a:r>
          </a:p>
          <a:p>
            <a:pPr algn="l"/>
            <a:r>
              <a:rPr lang="en-US" sz="1200" b="0" i="0" u="none" strike="noStrike" baseline="0" dirty="0">
                <a:latin typeface="Times New Roman" panose="02020603050405020304" pitchFamily="18" charset="0"/>
              </a:rPr>
              <a:t>variety of people and learn how they conduct business. Specifically, you will work with a team of systems analysts, programmers, and others on a common mission. You will feel the satisfaction of seeing systems that you designed and developed make a significant business impact, while knowing that your unique skills helped</a:t>
            </a:r>
          </a:p>
          <a:p>
            <a:pPr algn="l"/>
            <a:r>
              <a:rPr lang="en-US" sz="1200" b="0" i="0" u="none" strike="noStrike" baseline="0" dirty="0">
                <a:latin typeface="Times New Roman" panose="02020603050405020304" pitchFamily="18" charset="0"/>
              </a:rPr>
              <a:t>make that happen. It is important to remember that the primary objective of the systems analyst is not to create a wonderful system. The primary goal is to create value for the organization, which for most companies means increasing profits (government agencies and not-for-profit organizations measure value differently).</a:t>
            </a:r>
            <a:endParaRPr lang="en-US" sz="1200" dirty="0"/>
          </a:p>
          <a:p>
            <a:pPr algn="l"/>
            <a:endParaRPr lang="en-US" sz="1200" b="0" i="0" u="none" strike="noStrike" baseline="0" dirty="0">
              <a:latin typeface="NewBaskervilleITCPro-Roman"/>
            </a:endParaRPr>
          </a:p>
          <a:p>
            <a:pPr algn="l"/>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F79EB3CB-108A-4B8D-9AF5-9A5B441F043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8199647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NewBaskervilleITCPro-Roman"/>
              </a:rPr>
              <a:t>Implementation activities also include initial user support such as the finalization of documentation, training programs, and ongoing user assistance. Note</a:t>
            </a:r>
          </a:p>
          <a:p>
            <a:pPr algn="l"/>
            <a:r>
              <a:rPr lang="en-US" sz="1800" b="0" i="0" u="none" strike="noStrike" baseline="0" dirty="0">
                <a:latin typeface="NewBaskervilleITCPro-Roman"/>
              </a:rPr>
              <a:t>that documentation and training programs are finalized during implementation</a:t>
            </a:r>
          </a:p>
          <a:p>
            <a:pPr algn="l"/>
            <a:endParaRPr lang="en-US" sz="1800" b="0" i="0" u="none" strike="noStrike" baseline="0" dirty="0">
              <a:latin typeface="NewBaskervilleITCPro-Roman"/>
            </a:endParaRPr>
          </a:p>
          <a:p>
            <a:pPr algn="l"/>
            <a:r>
              <a:rPr lang="en-US" sz="1800" b="0" i="0" u="none" strike="noStrike" baseline="0" dirty="0">
                <a:latin typeface="NewBaskervilleITCPro-Roman"/>
              </a:rPr>
              <a:t>Many well-designed systems have failed because the installation process was faulty. Even a well-designed system can fail if implementation is not well managed.</a:t>
            </a:r>
            <a:endParaRPr lang="en-US" dirty="0"/>
          </a:p>
        </p:txBody>
      </p:sp>
      <p:sp>
        <p:nvSpPr>
          <p:cNvPr id="4" name="Slide Number Placeholder 3"/>
          <p:cNvSpPr>
            <a:spLocks noGrp="1"/>
          </p:cNvSpPr>
          <p:nvPr>
            <p:ph type="sldNum" sz="quarter" idx="5"/>
          </p:nvPr>
        </p:nvSpPr>
        <p:spPr/>
        <p:txBody>
          <a:bodyPr/>
          <a:lstStyle/>
          <a:p>
            <a:fld id="{D2EB079C-6A99-47CB-936F-C37215C779E2}" type="slidenum">
              <a:rPr lang="en-US" smtClean="0"/>
              <a:t>28</a:t>
            </a:fld>
            <a:endParaRPr lang="en-US"/>
          </a:p>
        </p:txBody>
      </p:sp>
    </p:spTree>
    <p:extLst>
      <p:ext uri="{BB962C8B-B14F-4D97-AF65-F5344CB8AC3E}">
        <p14:creationId xmlns:p14="http://schemas.microsoft.com/office/powerpoint/2010/main" val="272101899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Times New Roman" panose="02020603050405020304" pitchFamily="18" charset="0"/>
              </a:rPr>
              <a:t>Data-centered methodologies utilize data models (Chapter 7) as the core of the system concept. For example, analysts</a:t>
            </a:r>
          </a:p>
          <a:p>
            <a:pPr algn="l"/>
            <a:r>
              <a:rPr lang="en-US" sz="1800" b="0" i="0" u="none" strike="noStrike" baseline="0" dirty="0">
                <a:latin typeface="Times New Roman" panose="02020603050405020304" pitchFamily="18" charset="0"/>
              </a:rPr>
              <a:t>concentrate initially on identifying the data that must be available to produce the payroll and organizing that data into well-defined structures (e.g., employee work</a:t>
            </a:r>
          </a:p>
          <a:p>
            <a:pPr algn="l"/>
            <a:r>
              <a:rPr lang="en-US" sz="1800" b="0" i="0" u="none" strike="noStrike" baseline="0" dirty="0">
                <a:latin typeface="Times New Roman" panose="02020603050405020304" pitchFamily="18" charset="0"/>
              </a:rPr>
              <a:t>log, employee pay rates, payroll tax tables, employee pay history, etc.).</a:t>
            </a:r>
            <a:endParaRPr lang="en-US" dirty="0"/>
          </a:p>
        </p:txBody>
      </p:sp>
      <p:sp>
        <p:nvSpPr>
          <p:cNvPr id="4" name="Slide Number Placeholder 3"/>
          <p:cNvSpPr>
            <a:spLocks noGrp="1"/>
          </p:cNvSpPr>
          <p:nvPr>
            <p:ph type="sldNum" sz="quarter" idx="5"/>
          </p:nvPr>
        </p:nvSpPr>
        <p:spPr/>
        <p:txBody>
          <a:bodyPr/>
          <a:lstStyle/>
          <a:p>
            <a:fld id="{D2EB079C-6A99-47CB-936F-C37215C779E2}" type="slidenum">
              <a:rPr lang="en-US" smtClean="0"/>
              <a:t>33</a:t>
            </a:fld>
            <a:endParaRPr lang="en-US"/>
          </a:p>
        </p:txBody>
      </p:sp>
    </p:spTree>
    <p:extLst>
      <p:ext uri="{BB962C8B-B14F-4D97-AF65-F5344CB8AC3E}">
        <p14:creationId xmlns:p14="http://schemas.microsoft.com/office/powerpoint/2010/main" val="61008452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baseline="0" dirty="0">
                <a:latin typeface="Times New Roman" panose="02020603050405020304" pitchFamily="18" charset="0"/>
              </a:rPr>
              <a:t>4 In the early days of computing, the need for formal and well-planned life cycle methodologies was not well understood. Programmers tended to move directly from a very simple planning phase right into the construction step of the implementation phase;</a:t>
            </a:r>
          </a:p>
          <a:p>
            <a:pPr algn="l"/>
            <a:r>
              <a:rPr lang="en-US" sz="1800" b="0" i="0" u="none" strike="noStrike" baseline="0" dirty="0">
                <a:latin typeface="Times New Roman" panose="02020603050405020304" pitchFamily="18" charset="0"/>
              </a:rPr>
              <a:t>This is the same approach that you may sometimes use when writing programs</a:t>
            </a:r>
          </a:p>
          <a:p>
            <a:pPr algn="l"/>
            <a:r>
              <a:rPr lang="en-US" sz="1800" b="0" i="0" u="none" strike="noStrike" baseline="0" dirty="0">
                <a:latin typeface="Times New Roman" panose="02020603050405020304" pitchFamily="18" charset="0"/>
              </a:rPr>
              <a:t>for a programming class. It can work for small programs that require only</a:t>
            </a:r>
          </a:p>
          <a:p>
            <a:pPr algn="l"/>
            <a:r>
              <a:rPr lang="en-US" sz="1800" b="0" i="0" u="none" strike="noStrike" baseline="0" dirty="0">
                <a:latin typeface="Times New Roman" panose="02020603050405020304" pitchFamily="18" charset="0"/>
              </a:rPr>
              <a:t>one programmer, but if the requirements are complex or unclear, you may miss</a:t>
            </a:r>
          </a:p>
          <a:p>
            <a:pPr algn="l"/>
            <a:r>
              <a:rPr lang="en-US" sz="1800" b="0" i="0" u="none" strike="noStrike" baseline="0" dirty="0">
                <a:latin typeface="Times New Roman" panose="02020603050405020304" pitchFamily="18" charset="0"/>
              </a:rPr>
              <a:t>important aspects of the problem and have to start all over again, throwing away</a:t>
            </a:r>
          </a:p>
          <a:p>
            <a:pPr algn="l"/>
            <a:r>
              <a:rPr lang="en-US" sz="1800" b="0" i="0" u="none" strike="noStrike" baseline="0" dirty="0">
                <a:latin typeface="Times New Roman" panose="02020603050405020304" pitchFamily="18" charset="0"/>
              </a:rPr>
              <a:t>part of the program (and the time and effort spent writing it). This approach also</a:t>
            </a:r>
          </a:p>
          <a:p>
            <a:pPr algn="l"/>
            <a:r>
              <a:rPr lang="en-US" sz="1800" b="0" i="0" u="none" strike="noStrike" baseline="0" dirty="0">
                <a:latin typeface="Times New Roman" panose="02020603050405020304" pitchFamily="18" charset="0"/>
              </a:rPr>
              <a:t>makes teamwork difficult because members have little idea about what needs to be</a:t>
            </a:r>
          </a:p>
          <a:p>
            <a:pPr algn="l"/>
            <a:r>
              <a:rPr lang="en-US" sz="1800" b="0" i="0" u="none" strike="noStrike" baseline="0" dirty="0">
                <a:latin typeface="Times New Roman" panose="02020603050405020304" pitchFamily="18" charset="0"/>
              </a:rPr>
              <a:t>accomplished and how to work together to produce a final product.</a:t>
            </a:r>
            <a:endParaRPr lang="en-US" dirty="0"/>
          </a:p>
        </p:txBody>
      </p:sp>
      <p:sp>
        <p:nvSpPr>
          <p:cNvPr id="4" name="Slide Number Placeholder 3"/>
          <p:cNvSpPr>
            <a:spLocks noGrp="1"/>
          </p:cNvSpPr>
          <p:nvPr>
            <p:ph type="sldNum" sz="quarter" idx="5"/>
          </p:nvPr>
        </p:nvSpPr>
        <p:spPr/>
        <p:txBody>
          <a:bodyPr/>
          <a:lstStyle/>
          <a:p>
            <a:fld id="{D2EB079C-6A99-47CB-936F-C37215C779E2}" type="slidenum">
              <a:rPr lang="en-US" smtClean="0"/>
              <a:t>36</a:t>
            </a:fld>
            <a:endParaRPr lang="en-US"/>
          </a:p>
        </p:txBody>
      </p:sp>
    </p:spTree>
    <p:extLst>
      <p:ext uri="{BB962C8B-B14F-4D97-AF65-F5344CB8AC3E}">
        <p14:creationId xmlns:p14="http://schemas.microsoft.com/office/powerpoint/2010/main" val="88192353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2EB079C-6A99-47CB-936F-C37215C779E2}" type="slidenum">
              <a:rPr lang="en-US" smtClean="0"/>
              <a:t>37</a:t>
            </a:fld>
            <a:endParaRPr lang="en-US"/>
          </a:p>
        </p:txBody>
      </p:sp>
    </p:spTree>
    <p:extLst>
      <p:ext uri="{BB962C8B-B14F-4D97-AF65-F5344CB8AC3E}">
        <p14:creationId xmlns:p14="http://schemas.microsoft.com/office/powerpoint/2010/main" val="137565631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Times New Roman" panose="02020603050405020304" pitchFamily="18" charset="0"/>
              </a:rPr>
              <a:t>The key deliverables for each phase are typically voluminous</a:t>
            </a:r>
          </a:p>
          <a:p>
            <a:pPr algn="l"/>
            <a:r>
              <a:rPr lang="en-US" sz="1800" b="0" i="0" u="none" strike="noStrike" baseline="0" dirty="0">
                <a:latin typeface="Times New Roman" panose="02020603050405020304" pitchFamily="18" charset="0"/>
              </a:rPr>
              <a:t>(often hundreds of pages in length) and are presented to the project sponsor for</a:t>
            </a:r>
          </a:p>
          <a:p>
            <a:pPr algn="l"/>
            <a:r>
              <a:rPr lang="en-US" sz="1800" b="0" i="0" u="none" strike="noStrike" baseline="0" dirty="0">
                <a:latin typeface="Times New Roman" panose="02020603050405020304" pitchFamily="18" charset="0"/>
              </a:rPr>
              <a:t>approval as the project moves from phase to phase. Once the sponsor approves the</a:t>
            </a:r>
          </a:p>
          <a:p>
            <a:pPr algn="l"/>
            <a:r>
              <a:rPr lang="en-US" sz="1800" b="0" i="0" u="none" strike="noStrike" baseline="0" dirty="0">
                <a:latin typeface="Times New Roman" panose="02020603050405020304" pitchFamily="18" charset="0"/>
              </a:rPr>
              <a:t>work that was conducted for a phase, the phase ends and the next one begins</a:t>
            </a:r>
            <a:endParaRPr lang="en-US" dirty="0"/>
          </a:p>
        </p:txBody>
      </p:sp>
      <p:sp>
        <p:nvSpPr>
          <p:cNvPr id="4" name="Slide Number Placeholder 3"/>
          <p:cNvSpPr>
            <a:spLocks noGrp="1"/>
          </p:cNvSpPr>
          <p:nvPr>
            <p:ph type="sldNum" sz="quarter" idx="5"/>
          </p:nvPr>
        </p:nvSpPr>
        <p:spPr/>
        <p:txBody>
          <a:bodyPr/>
          <a:lstStyle/>
          <a:p>
            <a:fld id="{D2EB079C-6A99-47CB-936F-C37215C779E2}" type="slidenum">
              <a:rPr lang="en-US" smtClean="0"/>
              <a:t>38</a:t>
            </a:fld>
            <a:endParaRPr lang="en-US"/>
          </a:p>
        </p:txBody>
      </p:sp>
    </p:spTree>
    <p:extLst>
      <p:ext uri="{BB962C8B-B14F-4D97-AF65-F5344CB8AC3E}">
        <p14:creationId xmlns:p14="http://schemas.microsoft.com/office/powerpoint/2010/main" val="320685079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Times New Roman" panose="02020603050405020304" pitchFamily="18" charset="0"/>
              </a:rPr>
              <a:t>With these methodologies, a basic analysis and design are performed, and work immediately begins on a </a:t>
            </a:r>
            <a:r>
              <a:rPr lang="en-US" sz="1800" b="0" i="1" u="none" strike="noStrike" baseline="0" dirty="0">
                <a:latin typeface="Times New Roman" panose="02020603050405020304" pitchFamily="18" charset="0"/>
              </a:rPr>
              <a:t>system</a:t>
            </a:r>
          </a:p>
          <a:p>
            <a:pPr algn="l"/>
            <a:r>
              <a:rPr lang="en-US" sz="1800" b="0" i="1" u="none" strike="noStrike" baseline="0" dirty="0">
                <a:latin typeface="Times New Roman" panose="02020603050405020304" pitchFamily="18" charset="0"/>
              </a:rPr>
              <a:t>prototype, </a:t>
            </a:r>
            <a:r>
              <a:rPr lang="en-US" sz="1800" b="0" i="0" u="none" strike="noStrike" baseline="0" dirty="0">
                <a:latin typeface="Times New Roman" panose="02020603050405020304" pitchFamily="18" charset="0"/>
              </a:rPr>
              <a:t>a “quick-and-dirty” program that provides a minimal amount of</a:t>
            </a:r>
          </a:p>
          <a:p>
            <a:pPr algn="l"/>
            <a:r>
              <a:rPr lang="en-US" sz="1800" b="0" i="0" u="none" strike="noStrike" baseline="0" dirty="0">
                <a:latin typeface="Times New Roman" panose="02020603050405020304" pitchFamily="18" charset="0"/>
              </a:rPr>
              <a:t>features. The first prototype is usually the first part of the system that the user</a:t>
            </a:r>
          </a:p>
          <a:p>
            <a:pPr algn="l"/>
            <a:r>
              <a:rPr lang="en-US" sz="1800" b="0" i="0" u="none" strike="noStrike" baseline="0" dirty="0">
                <a:latin typeface="Times New Roman" panose="02020603050405020304" pitchFamily="18" charset="0"/>
              </a:rPr>
              <a:t>will use. This is shown to the users and the project sponsor, who provide reaction</a:t>
            </a:r>
          </a:p>
          <a:p>
            <a:pPr algn="l"/>
            <a:r>
              <a:rPr lang="en-US" sz="1800" b="0" i="0" u="none" strike="noStrike" baseline="0" dirty="0">
                <a:latin typeface="Times New Roman" panose="02020603050405020304" pitchFamily="18" charset="0"/>
              </a:rPr>
              <a:t>and comments. This feedback is used to reanalyze, redesign, and reimplement a</a:t>
            </a:r>
          </a:p>
          <a:p>
            <a:pPr algn="l"/>
            <a:r>
              <a:rPr lang="en-US" sz="1800" b="0" i="0" u="none" strike="noStrike" baseline="0" dirty="0">
                <a:latin typeface="Times New Roman" panose="02020603050405020304" pitchFamily="18" charset="0"/>
              </a:rPr>
              <a:t>second prototype that provides a few more features. This process continues in a</a:t>
            </a:r>
          </a:p>
          <a:p>
            <a:pPr algn="l"/>
            <a:r>
              <a:rPr lang="en-US" sz="1800" b="0" i="0" u="none" strike="noStrike" baseline="0" dirty="0">
                <a:latin typeface="Times New Roman" panose="02020603050405020304" pitchFamily="18" charset="0"/>
              </a:rPr>
              <a:t>cycle until the analysts, users, and sponsor agree that the prototype provides</a:t>
            </a:r>
          </a:p>
          <a:p>
            <a:pPr algn="l"/>
            <a:r>
              <a:rPr lang="en-US" sz="1800" b="0" i="0" u="none" strike="noStrike" baseline="0" dirty="0">
                <a:latin typeface="Times New Roman" panose="02020603050405020304" pitchFamily="18" charset="0"/>
              </a:rPr>
              <a:t>enough functionality to be installed and used in the organization</a:t>
            </a:r>
            <a:endParaRPr lang="en-US" dirty="0"/>
          </a:p>
        </p:txBody>
      </p:sp>
      <p:sp>
        <p:nvSpPr>
          <p:cNvPr id="4" name="Slide Number Placeholder 3"/>
          <p:cNvSpPr>
            <a:spLocks noGrp="1"/>
          </p:cNvSpPr>
          <p:nvPr>
            <p:ph type="sldNum" sz="quarter" idx="5"/>
          </p:nvPr>
        </p:nvSpPr>
        <p:spPr/>
        <p:txBody>
          <a:bodyPr/>
          <a:lstStyle/>
          <a:p>
            <a:fld id="{D2EB079C-6A99-47CB-936F-C37215C779E2}" type="slidenum">
              <a:rPr lang="en-US" smtClean="0"/>
              <a:t>46</a:t>
            </a:fld>
            <a:endParaRPr lang="en-US"/>
          </a:p>
        </p:txBody>
      </p:sp>
    </p:spTree>
    <p:extLst>
      <p:ext uri="{BB962C8B-B14F-4D97-AF65-F5344CB8AC3E}">
        <p14:creationId xmlns:p14="http://schemas.microsoft.com/office/powerpoint/2010/main" val="252297006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Times New Roman" panose="02020603050405020304" pitchFamily="18" charset="0"/>
              </a:rPr>
              <a:t>Rather than attempting to understand system specification materials, the</a:t>
            </a:r>
          </a:p>
          <a:p>
            <a:pPr algn="l"/>
            <a:r>
              <a:rPr lang="en-US" sz="1800" b="0" i="0" u="none" strike="noStrike" baseline="0" dirty="0">
                <a:latin typeface="Times New Roman" panose="02020603050405020304" pitchFamily="18" charset="0"/>
              </a:rPr>
              <a:t>users can interact with the prototype to better understand what it can and cannot do.</a:t>
            </a:r>
            <a:endParaRPr lang="en-US" dirty="0"/>
          </a:p>
        </p:txBody>
      </p:sp>
      <p:sp>
        <p:nvSpPr>
          <p:cNvPr id="4" name="Slide Number Placeholder 3"/>
          <p:cNvSpPr>
            <a:spLocks noGrp="1"/>
          </p:cNvSpPr>
          <p:nvPr>
            <p:ph type="sldNum" sz="quarter" idx="5"/>
          </p:nvPr>
        </p:nvSpPr>
        <p:spPr/>
        <p:txBody>
          <a:bodyPr/>
          <a:lstStyle/>
          <a:p>
            <a:fld id="{D2EB079C-6A99-47CB-936F-C37215C779E2}" type="slidenum">
              <a:rPr lang="en-US" smtClean="0"/>
              <a:t>47</a:t>
            </a:fld>
            <a:endParaRPr lang="en-US"/>
          </a:p>
        </p:txBody>
      </p:sp>
    </p:spTree>
    <p:extLst>
      <p:ext uri="{BB962C8B-B14F-4D97-AF65-F5344CB8AC3E}">
        <p14:creationId xmlns:p14="http://schemas.microsoft.com/office/powerpoint/2010/main" val="303438110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Times New Roman" panose="02020603050405020304" pitchFamily="18" charset="0"/>
              </a:rPr>
              <a:t>Each of these issues is examined by analyzing, designing, and building a </a:t>
            </a:r>
            <a:r>
              <a:rPr lang="en-US" sz="1800" b="0" i="1" u="none" strike="noStrike" baseline="0" dirty="0">
                <a:latin typeface="Times New Roman" panose="02020603050405020304" pitchFamily="18" charset="0"/>
              </a:rPr>
              <a:t>design prototype.</a:t>
            </a:r>
          </a:p>
          <a:p>
            <a:pPr algn="l"/>
            <a:r>
              <a:rPr lang="en-US" sz="1800" b="0" i="0" u="none" strike="noStrike" baseline="0" dirty="0">
                <a:latin typeface="Times New Roman" panose="02020603050405020304" pitchFamily="18" charset="0"/>
              </a:rPr>
              <a:t>A design prototype is not a working system; it is a product that represents a part of</a:t>
            </a:r>
          </a:p>
          <a:p>
            <a:pPr algn="l"/>
            <a:r>
              <a:rPr lang="en-US" sz="1800" b="0" i="0" u="none" strike="noStrike" baseline="0" dirty="0">
                <a:latin typeface="Times New Roman" panose="02020603050405020304" pitchFamily="18" charset="0"/>
              </a:rPr>
              <a:t>the system that needs additional refinement, and it contains only enough detail to enable users to understand the issues under consideration.</a:t>
            </a:r>
          </a:p>
          <a:p>
            <a:pPr algn="l"/>
            <a:r>
              <a:rPr lang="en-US" sz="1800" b="0" i="0" u="none" strike="noStrike" baseline="0" dirty="0">
                <a:latin typeface="Times New Roman" panose="02020603050405020304" pitchFamily="18" charset="0"/>
              </a:rPr>
              <a:t>For example, suppose</a:t>
            </a:r>
          </a:p>
          <a:p>
            <a:pPr algn="l"/>
            <a:r>
              <a:rPr lang="en-US" sz="1800" b="0" i="0" u="none" strike="noStrike" baseline="0" dirty="0">
                <a:latin typeface="Times New Roman" panose="02020603050405020304" pitchFamily="18" charset="0"/>
              </a:rPr>
              <a:t>users are not completely clear on how an order entry system should work. The analyst</a:t>
            </a:r>
          </a:p>
          <a:p>
            <a:pPr algn="l"/>
            <a:r>
              <a:rPr lang="en-US" sz="1800" b="0" i="0" u="none" strike="noStrike" baseline="0" dirty="0">
                <a:latin typeface="Times New Roman" panose="02020603050405020304" pitchFamily="18" charset="0"/>
              </a:rPr>
              <a:t>team might build a series of HTML pages viewed using a Web browser to help</a:t>
            </a:r>
          </a:p>
          <a:p>
            <a:pPr algn="l"/>
            <a:r>
              <a:rPr lang="en-US" sz="1800" b="0" i="0" u="none" strike="noStrike" baseline="0" dirty="0">
                <a:latin typeface="Times New Roman" panose="02020603050405020304" pitchFamily="18" charset="0"/>
              </a:rPr>
              <a:t>the users visualize such a system.</a:t>
            </a:r>
            <a:endParaRPr lang="en-US" dirty="0"/>
          </a:p>
        </p:txBody>
      </p:sp>
      <p:sp>
        <p:nvSpPr>
          <p:cNvPr id="4" name="Slide Number Placeholder 3"/>
          <p:cNvSpPr>
            <a:spLocks noGrp="1"/>
          </p:cNvSpPr>
          <p:nvPr>
            <p:ph type="sldNum" sz="quarter" idx="5"/>
          </p:nvPr>
        </p:nvSpPr>
        <p:spPr/>
        <p:txBody>
          <a:bodyPr/>
          <a:lstStyle/>
          <a:p>
            <a:fld id="{D2EB079C-6A99-47CB-936F-C37215C779E2}" type="slidenum">
              <a:rPr lang="en-US" smtClean="0"/>
              <a:t>51</a:t>
            </a:fld>
            <a:endParaRPr lang="en-US"/>
          </a:p>
        </p:txBody>
      </p:sp>
    </p:spTree>
    <p:extLst>
      <p:ext uri="{BB962C8B-B14F-4D97-AF65-F5344CB8AC3E}">
        <p14:creationId xmlns:p14="http://schemas.microsoft.com/office/powerpoint/2010/main" val="173852557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Times New Roman" panose="02020603050405020304" pitchFamily="18" charset="0"/>
              </a:rPr>
              <a:t>A third category of systems development methodologies is still emerging today:</a:t>
            </a:r>
          </a:p>
          <a:p>
            <a:pPr algn="l"/>
            <a:r>
              <a:rPr lang="en-US" sz="1800" b="0" i="1" u="none" strike="noStrike" baseline="0" dirty="0">
                <a:latin typeface="Times New Roman" panose="02020603050405020304" pitchFamily="18" charset="0"/>
              </a:rPr>
              <a:t>Agile Development.</a:t>
            </a:r>
            <a:r>
              <a:rPr lang="en-US" sz="1800" b="0" i="0" u="none" strike="noStrike" baseline="0" dirty="0">
                <a:latin typeface="Times New Roman" panose="02020603050405020304" pitchFamily="18" charset="0"/>
              </a:rPr>
              <a:t>7 These programming-centric methodologies have few rules and</a:t>
            </a:r>
          </a:p>
          <a:p>
            <a:pPr algn="l"/>
            <a:r>
              <a:rPr lang="en-US" sz="1800" b="0" i="0" u="none" strike="noStrike" baseline="0" dirty="0">
                <a:latin typeface="Times New Roman" panose="02020603050405020304" pitchFamily="18" charset="0"/>
              </a:rPr>
              <a:t>practices, all of which are fairly easy to follow. They focus on streamlining the</a:t>
            </a:r>
          </a:p>
          <a:p>
            <a:pPr algn="l"/>
            <a:r>
              <a:rPr lang="en-US" sz="1800" b="0" i="0" u="none" strike="noStrike" baseline="0" dirty="0">
                <a:latin typeface="Times New Roman" panose="02020603050405020304" pitchFamily="18" charset="0"/>
              </a:rPr>
              <a:t>SDLC by eliminating much of the modeling and documentation overhead and the</a:t>
            </a:r>
          </a:p>
          <a:p>
            <a:pPr algn="l"/>
            <a:r>
              <a:rPr lang="en-US" sz="1800" b="0" i="0" u="none" strike="noStrike" baseline="0" dirty="0">
                <a:latin typeface="Times New Roman" panose="02020603050405020304" pitchFamily="18" charset="0"/>
              </a:rPr>
              <a:t>time spent on those tasks.</a:t>
            </a:r>
            <a:endParaRPr lang="en-US" dirty="0"/>
          </a:p>
        </p:txBody>
      </p:sp>
      <p:sp>
        <p:nvSpPr>
          <p:cNvPr id="4" name="Slide Number Placeholder 3"/>
          <p:cNvSpPr>
            <a:spLocks noGrp="1"/>
          </p:cNvSpPr>
          <p:nvPr>
            <p:ph type="sldNum" sz="quarter" idx="5"/>
          </p:nvPr>
        </p:nvSpPr>
        <p:spPr/>
        <p:txBody>
          <a:bodyPr/>
          <a:lstStyle/>
          <a:p>
            <a:fld id="{D2EB079C-6A99-47CB-936F-C37215C779E2}" type="slidenum">
              <a:rPr lang="en-US" smtClean="0"/>
              <a:t>52</a:t>
            </a:fld>
            <a:endParaRPr lang="en-US"/>
          </a:p>
        </p:txBody>
      </p:sp>
    </p:spTree>
    <p:extLst>
      <p:ext uri="{BB962C8B-B14F-4D97-AF65-F5344CB8AC3E}">
        <p14:creationId xmlns:p14="http://schemas.microsoft.com/office/powerpoint/2010/main" val="307068611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dirty="0"/>
          </a:p>
        </p:txBody>
      </p:sp>
      <p:sp>
        <p:nvSpPr>
          <p:cNvPr id="4" name="Slide Number Placeholder 3"/>
          <p:cNvSpPr>
            <a:spLocks noGrp="1"/>
          </p:cNvSpPr>
          <p:nvPr>
            <p:ph type="sldNum" sz="quarter" idx="5"/>
          </p:nvPr>
        </p:nvSpPr>
        <p:spPr/>
        <p:txBody>
          <a:bodyPr/>
          <a:lstStyle/>
          <a:p>
            <a:fld id="{D2EB079C-6A99-47CB-936F-C37215C779E2}" type="slidenum">
              <a:rPr lang="en-US" smtClean="0"/>
              <a:t>53</a:t>
            </a:fld>
            <a:endParaRPr lang="en-US"/>
          </a:p>
        </p:txBody>
      </p:sp>
    </p:spTree>
    <p:extLst>
      <p:ext uri="{BB962C8B-B14F-4D97-AF65-F5344CB8AC3E}">
        <p14:creationId xmlns:p14="http://schemas.microsoft.com/office/powerpoint/2010/main" val="42849687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NewBaskervilleITCPro-Roman"/>
              </a:rPr>
              <a:t>Every textbook author and information systems development organization uses a slightly different life-cycle model, with anywhere from 3 to almost 20 identifiable phases.</a:t>
            </a:r>
          </a:p>
          <a:p>
            <a:pPr algn="l"/>
            <a:endParaRPr lang="en-US" sz="1800" b="0" i="0" u="none" strike="noStrike" baseline="0" dirty="0">
              <a:latin typeface="NewBaskervilleITCPro-Roman"/>
            </a:endParaRPr>
          </a:p>
          <a:p>
            <a:pPr algn="l"/>
            <a:r>
              <a:rPr lang="en-US" sz="1800" b="0" i="0" u="none" strike="noStrike" baseline="0" dirty="0">
                <a:latin typeface="NewBaskervilleITCPro-Roman"/>
              </a:rPr>
              <a:t>The life cycle can be thought of as a circular process in which the end of the useful life of one system leads to the beginning of another project that will develop a new version or replace an existing system altogether.</a:t>
            </a:r>
          </a:p>
          <a:p>
            <a:pPr algn="l"/>
            <a:endParaRPr lang="en-US" sz="1800" b="0" i="0" u="none" strike="noStrike" baseline="0" dirty="0">
              <a:latin typeface="NewBaskervilleITCPro-Roman"/>
            </a:endParaRPr>
          </a:p>
          <a:p>
            <a:pPr algn="l"/>
            <a:r>
              <a:rPr lang="en-US" dirty="0"/>
              <a:t>From the Diagram above, </a:t>
            </a:r>
          </a:p>
        </p:txBody>
      </p:sp>
      <p:sp>
        <p:nvSpPr>
          <p:cNvPr id="4" name="Slide Number Placeholder 3"/>
          <p:cNvSpPr>
            <a:spLocks noGrp="1"/>
          </p:cNvSpPr>
          <p:nvPr>
            <p:ph type="sldNum" sz="quarter" idx="5"/>
          </p:nvPr>
        </p:nvSpPr>
        <p:spPr/>
        <p:txBody>
          <a:bodyPr/>
          <a:lstStyle/>
          <a:p>
            <a:fld id="{D2EB079C-6A99-47CB-936F-C37215C779E2}" type="slidenum">
              <a:rPr lang="en-US" smtClean="0"/>
              <a:t>4</a:t>
            </a:fld>
            <a:endParaRPr lang="en-US"/>
          </a:p>
        </p:txBody>
      </p:sp>
    </p:spTree>
    <p:extLst>
      <p:ext uri="{BB962C8B-B14F-4D97-AF65-F5344CB8AC3E}">
        <p14:creationId xmlns:p14="http://schemas.microsoft.com/office/powerpoint/2010/main" val="154646568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200" b="0" i="0" u="none" strike="noStrike" baseline="0" dirty="0">
                <a:latin typeface="Times New Roman" panose="02020603050405020304" pitchFamily="18" charset="0"/>
              </a:rPr>
              <a:t>First, the developers</a:t>
            </a:r>
          </a:p>
          <a:p>
            <a:pPr algn="l"/>
            <a:r>
              <a:rPr lang="en-US" sz="1200" b="0" i="0" u="none" strike="noStrike" baseline="0" dirty="0">
                <a:latin typeface="Times New Roman" panose="02020603050405020304" pitchFamily="18" charset="0"/>
              </a:rPr>
              <a:t>must provide rapid feedback to the end users on a continuous basis. Second, XP</a:t>
            </a:r>
          </a:p>
          <a:p>
            <a:pPr algn="l"/>
            <a:r>
              <a:rPr lang="en-US" sz="1200" b="0" i="0" u="none" strike="noStrike" baseline="0" dirty="0">
                <a:latin typeface="Times New Roman" panose="02020603050405020304" pitchFamily="18" charset="0"/>
              </a:rPr>
              <a:t>requires developers to follow the KISS (Keep It Simple, Stupid) principle. Third,</a:t>
            </a:r>
          </a:p>
          <a:p>
            <a:pPr algn="l"/>
            <a:r>
              <a:rPr lang="en-US" sz="1200" b="0" i="0" u="none" strike="noStrike" baseline="0" dirty="0">
                <a:latin typeface="Times New Roman" panose="02020603050405020304" pitchFamily="18" charset="0"/>
              </a:rPr>
              <a:t>developers must make incremental changes to grow the system and they must embrace change, not merely accept it. Fourth, developers must have a </a:t>
            </a:r>
            <a:r>
              <a:rPr lang="en-US" sz="1200" b="0" i="0" u="none" strike="noStrike" baseline="0" dirty="0" err="1">
                <a:latin typeface="Times New Roman" panose="02020603050405020304" pitchFamily="18" charset="0"/>
              </a:rPr>
              <a:t>qualityfirst</a:t>
            </a:r>
            <a:endParaRPr lang="en-US" sz="1200" b="0" i="0" u="none" strike="noStrike" baseline="0" dirty="0">
              <a:latin typeface="Times New Roman" panose="02020603050405020304" pitchFamily="18" charset="0"/>
            </a:endParaRPr>
          </a:p>
          <a:p>
            <a:pPr algn="l"/>
            <a:r>
              <a:rPr lang="en-US" sz="1200" b="0" i="0" u="none" strike="noStrike" baseline="0" dirty="0">
                <a:latin typeface="Times New Roman" panose="02020603050405020304" pitchFamily="18" charset="0"/>
              </a:rPr>
              <a:t>mentality.</a:t>
            </a:r>
            <a:endParaRPr lang="en-US" dirty="0"/>
          </a:p>
          <a:p>
            <a:endParaRPr lang="en-US" dirty="0"/>
          </a:p>
        </p:txBody>
      </p:sp>
      <p:sp>
        <p:nvSpPr>
          <p:cNvPr id="4" name="Slide Number Placeholder 3"/>
          <p:cNvSpPr>
            <a:spLocks noGrp="1"/>
          </p:cNvSpPr>
          <p:nvPr>
            <p:ph type="sldNum" sz="quarter" idx="5"/>
          </p:nvPr>
        </p:nvSpPr>
        <p:spPr/>
        <p:txBody>
          <a:bodyPr/>
          <a:lstStyle/>
          <a:p>
            <a:fld id="{D2EB079C-6A99-47CB-936F-C37215C779E2}" type="slidenum">
              <a:rPr lang="en-US" smtClean="0"/>
              <a:t>54</a:t>
            </a:fld>
            <a:endParaRPr lang="en-US"/>
          </a:p>
        </p:txBody>
      </p:sp>
    </p:spTree>
    <p:extLst>
      <p:ext uri="{BB962C8B-B14F-4D97-AF65-F5344CB8AC3E}">
        <p14:creationId xmlns:p14="http://schemas.microsoft.com/office/powerpoint/2010/main" val="2555917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NewBaskervilleITCPro-Roman"/>
              </a:rPr>
              <a:t>In the SDLC, it is also possible to complete some activities in one phase in parallel with some</a:t>
            </a:r>
          </a:p>
          <a:p>
            <a:pPr algn="l"/>
            <a:r>
              <a:rPr lang="en-US" sz="1800" b="0" i="0" u="none" strike="noStrike" baseline="0" dirty="0">
                <a:latin typeface="NewBaskervilleITCPro-Roman"/>
              </a:rPr>
              <a:t>activities of another phase. Sometimes the life cycle is iterative; that is, phases are repeated as required until an acceptable system is found.</a:t>
            </a:r>
          </a:p>
          <a:p>
            <a:pPr algn="l"/>
            <a:endParaRPr lang="en-US" sz="1800" b="0" i="0" u="none" strike="noStrike" baseline="0" dirty="0">
              <a:latin typeface="NewBaskervilleITCPro-Roman"/>
            </a:endParaRPr>
          </a:p>
          <a:p>
            <a:pPr algn="l"/>
            <a:r>
              <a:rPr lang="en-US" sz="1800" b="0" i="0" u="none" strike="noStrike" baseline="0" dirty="0">
                <a:latin typeface="NewBaskervilleITCPro-Roman"/>
              </a:rPr>
              <a:t>In essence we can say that systems development life cycle used in an organization is an orderly set of activities conducted and planned for each development project.</a:t>
            </a:r>
            <a:endParaRPr lang="en-US" dirty="0"/>
          </a:p>
        </p:txBody>
      </p:sp>
      <p:sp>
        <p:nvSpPr>
          <p:cNvPr id="4" name="Slide Number Placeholder 3"/>
          <p:cNvSpPr>
            <a:spLocks noGrp="1"/>
          </p:cNvSpPr>
          <p:nvPr>
            <p:ph type="sldNum" sz="quarter" idx="5"/>
          </p:nvPr>
        </p:nvSpPr>
        <p:spPr/>
        <p:txBody>
          <a:bodyPr/>
          <a:lstStyle/>
          <a:p>
            <a:fld id="{D2EB079C-6A99-47CB-936F-C37215C779E2}" type="slidenum">
              <a:rPr lang="en-US" smtClean="0"/>
              <a:t>5</a:t>
            </a:fld>
            <a:endParaRPr lang="en-US"/>
          </a:p>
        </p:txBody>
      </p:sp>
    </p:spTree>
    <p:extLst>
      <p:ext uri="{BB962C8B-B14F-4D97-AF65-F5344CB8AC3E}">
        <p14:creationId xmlns:p14="http://schemas.microsoft.com/office/powerpoint/2010/main" val="41359514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NewBaskervilleITCPro-Roman"/>
              </a:rPr>
              <a:t>Even if a particular methodology does not look like a cycle, and</a:t>
            </a:r>
          </a:p>
          <a:p>
            <a:pPr algn="l"/>
            <a:r>
              <a:rPr lang="en-US" sz="1800" b="0" i="0" u="none" strike="noStrike" baseline="0" dirty="0">
                <a:latin typeface="NewBaskervilleITCPro-Roman"/>
              </a:rPr>
              <a:t>Figure 1-4 does not, you will probably discover that many of the SDLC steps are</a:t>
            </a:r>
          </a:p>
          <a:p>
            <a:pPr algn="l"/>
            <a:r>
              <a:rPr lang="en-US" sz="1800" b="0" i="0" u="none" strike="noStrike" baseline="0" dirty="0">
                <a:latin typeface="NewBaskervilleITCPro-Roman"/>
              </a:rPr>
              <a:t>performed and SDLC techniques and tools are used</a:t>
            </a:r>
            <a:endParaRPr lang="en-US" sz="1200" b="0" i="0" u="none" strike="noStrike" baseline="0" dirty="0">
              <a:latin typeface="Times New Roman" panose="02020603050405020304" pitchFamily="18" charset="0"/>
            </a:endParaRPr>
          </a:p>
          <a:p>
            <a:pPr algn="l"/>
            <a:endParaRPr lang="en-US" sz="1200" b="0" i="0" u="none" strike="noStrike" baseline="0" dirty="0">
              <a:latin typeface="Times New Roman" panose="02020603050405020304" pitchFamily="18" charset="0"/>
            </a:endParaRPr>
          </a:p>
          <a:p>
            <a:pPr algn="l"/>
            <a:r>
              <a:rPr lang="en-US" sz="1200" b="0" i="0" u="none" strike="noStrike" baseline="0" dirty="0">
                <a:latin typeface="Times New Roman" panose="02020603050405020304" pitchFamily="18" charset="0"/>
              </a:rPr>
              <a:t>In many ways, building an information system is similar to building a house. First,</a:t>
            </a:r>
          </a:p>
          <a:p>
            <a:pPr algn="l"/>
            <a:r>
              <a:rPr lang="en-US" sz="1200" b="0" i="0" u="none" strike="noStrike" baseline="0" dirty="0">
                <a:latin typeface="Times New Roman" panose="02020603050405020304" pitchFamily="18" charset="0"/>
              </a:rPr>
              <a:t>the house (or the information system) starts with a basic idea. Second, this idea is</a:t>
            </a:r>
          </a:p>
          <a:p>
            <a:pPr algn="l"/>
            <a:r>
              <a:rPr lang="en-US" sz="1200" b="0" i="0" u="none" strike="noStrike" baseline="0" dirty="0">
                <a:latin typeface="Times New Roman" panose="02020603050405020304" pitchFamily="18" charset="0"/>
              </a:rPr>
              <a:t>transformed into a simple drawing that is shown to the customer and refined (often</a:t>
            </a:r>
          </a:p>
          <a:p>
            <a:pPr algn="l"/>
            <a:r>
              <a:rPr lang="en-US" sz="1200" b="0" i="0" u="none" strike="noStrike" baseline="0" dirty="0">
                <a:latin typeface="Times New Roman" panose="02020603050405020304" pitchFamily="18" charset="0"/>
              </a:rPr>
              <a:t>through several drawings, each improving on the other) until the customer agrees</a:t>
            </a:r>
          </a:p>
          <a:p>
            <a:pPr algn="l"/>
            <a:r>
              <a:rPr lang="en-US" sz="1200" b="0" i="0" u="none" strike="noStrike" baseline="0" dirty="0">
                <a:latin typeface="Times New Roman" panose="02020603050405020304" pitchFamily="18" charset="0"/>
              </a:rPr>
              <a:t>that the picture depicts what he or she wants. Third, a set of blueprints is designed</a:t>
            </a:r>
          </a:p>
          <a:p>
            <a:pPr algn="l"/>
            <a:r>
              <a:rPr lang="en-US" sz="1200" b="0" i="0" u="none" strike="noStrike" baseline="0" dirty="0">
                <a:latin typeface="Times New Roman" panose="02020603050405020304" pitchFamily="18" charset="0"/>
              </a:rPr>
              <a:t>that presents much more detailed information about the house (e.g., the type of</a:t>
            </a:r>
          </a:p>
          <a:p>
            <a:pPr algn="l"/>
            <a:r>
              <a:rPr lang="en-US" sz="1200" b="0" i="0" u="none" strike="noStrike" baseline="0" dirty="0">
                <a:latin typeface="Times New Roman" panose="02020603050405020304" pitchFamily="18" charset="0"/>
              </a:rPr>
              <a:t>water faucets, where the telephone jacks will be placed). Finally, the house is built</a:t>
            </a:r>
          </a:p>
          <a:p>
            <a:pPr algn="l"/>
            <a:r>
              <a:rPr lang="en-US" sz="1200" b="0" i="0" u="none" strike="noStrike" baseline="0" dirty="0">
                <a:latin typeface="Times New Roman" panose="02020603050405020304" pitchFamily="18" charset="0"/>
              </a:rPr>
              <a:t>following the blueprints—and often with some changes and decisions made by the</a:t>
            </a:r>
          </a:p>
          <a:p>
            <a:pPr algn="l"/>
            <a:r>
              <a:rPr lang="en-US" sz="1200" b="0" i="0" u="none" strike="noStrike" baseline="0" dirty="0">
                <a:latin typeface="Times New Roman" panose="02020603050405020304" pitchFamily="18" charset="0"/>
              </a:rPr>
              <a:t>customer as the house is erected.</a:t>
            </a:r>
            <a:endParaRPr lang="en-US" dirty="0"/>
          </a:p>
          <a:p>
            <a:endParaRPr lang="en-US" dirty="0"/>
          </a:p>
        </p:txBody>
      </p:sp>
      <p:sp>
        <p:nvSpPr>
          <p:cNvPr id="4" name="Slide Number Placeholder 3"/>
          <p:cNvSpPr>
            <a:spLocks noGrp="1"/>
          </p:cNvSpPr>
          <p:nvPr>
            <p:ph type="sldNum" sz="quarter" idx="5"/>
          </p:nvPr>
        </p:nvSpPr>
        <p:spPr/>
        <p:txBody>
          <a:bodyPr/>
          <a:lstStyle/>
          <a:p>
            <a:fld id="{D2EB079C-6A99-47CB-936F-C37215C779E2}" type="slidenum">
              <a:rPr lang="en-US" smtClean="0"/>
              <a:t>7</a:t>
            </a:fld>
            <a:endParaRPr lang="en-US"/>
          </a:p>
        </p:txBody>
      </p:sp>
    </p:spTree>
    <p:extLst>
      <p:ext uri="{BB962C8B-B14F-4D97-AF65-F5344CB8AC3E}">
        <p14:creationId xmlns:p14="http://schemas.microsoft.com/office/powerpoint/2010/main" val="2934969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 books have </a:t>
            </a:r>
          </a:p>
        </p:txBody>
      </p:sp>
      <p:sp>
        <p:nvSpPr>
          <p:cNvPr id="4" name="Slide Number Placeholder 3"/>
          <p:cNvSpPr>
            <a:spLocks noGrp="1"/>
          </p:cNvSpPr>
          <p:nvPr>
            <p:ph type="sldNum" sz="quarter" idx="5"/>
          </p:nvPr>
        </p:nvSpPr>
        <p:spPr/>
        <p:txBody>
          <a:bodyPr/>
          <a:lstStyle/>
          <a:p>
            <a:fld id="{D2EB079C-6A99-47CB-936F-C37215C779E2}" type="slidenum">
              <a:rPr lang="en-US" smtClean="0"/>
              <a:t>8</a:t>
            </a:fld>
            <a:endParaRPr lang="en-US"/>
          </a:p>
        </p:txBody>
      </p:sp>
    </p:spTree>
    <p:extLst>
      <p:ext uri="{BB962C8B-B14F-4D97-AF65-F5344CB8AC3E}">
        <p14:creationId xmlns:p14="http://schemas.microsoft.com/office/powerpoint/2010/main" val="18360743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Times New Roman" panose="02020603050405020304" pitchFamily="18" charset="0"/>
              </a:rPr>
              <a:t>For example, when you apply for admission to a university, there are several</a:t>
            </a:r>
          </a:p>
          <a:p>
            <a:pPr algn="l"/>
            <a:r>
              <a:rPr lang="en-US" sz="1800" b="0" i="0" u="none" strike="noStrike" baseline="0" dirty="0">
                <a:latin typeface="Times New Roman" panose="02020603050405020304" pitchFamily="18" charset="0"/>
              </a:rPr>
              <a:t>phases that all students go through: information gathering, applying, and accepting.</a:t>
            </a:r>
          </a:p>
          <a:p>
            <a:pPr algn="l"/>
            <a:r>
              <a:rPr lang="en-US" sz="1800" b="0" i="0" u="none" strike="noStrike" baseline="0" dirty="0">
                <a:latin typeface="Times New Roman" panose="02020603050405020304" pitchFamily="18" charset="0"/>
              </a:rPr>
              <a:t>Each of these phases has steps: information gathering includes steps like searching</a:t>
            </a:r>
          </a:p>
          <a:p>
            <a:pPr algn="l"/>
            <a:r>
              <a:rPr lang="en-US" sz="1800" b="0" i="0" u="none" strike="noStrike" baseline="0" dirty="0">
                <a:latin typeface="Times New Roman" panose="02020603050405020304" pitchFamily="18" charset="0"/>
              </a:rPr>
              <a:t>for schools, requesting information, and reading brochures. Students then use techniques</a:t>
            </a:r>
          </a:p>
          <a:p>
            <a:pPr algn="l"/>
            <a:r>
              <a:rPr lang="en-US" sz="1800" b="0" i="0" u="none" strike="noStrike" baseline="0" dirty="0">
                <a:latin typeface="Times New Roman" panose="02020603050405020304" pitchFamily="18" charset="0"/>
              </a:rPr>
              <a:t>(e.g., Internet searching) that can be applied to steps (e.g., requesting information)</a:t>
            </a:r>
          </a:p>
          <a:p>
            <a:pPr algn="l"/>
            <a:r>
              <a:rPr lang="en-US" sz="1800" b="0" i="0" u="none" strike="noStrike" baseline="0" dirty="0">
                <a:latin typeface="Times New Roman" panose="02020603050405020304" pitchFamily="18" charset="0"/>
              </a:rPr>
              <a:t>to create deliverables (e.g., evaluations of different aspects of universities).</a:t>
            </a:r>
          </a:p>
          <a:p>
            <a:pPr algn="l"/>
            <a:r>
              <a:rPr lang="en-US" sz="1800" b="0" i="0" u="none" strike="noStrike" baseline="0" dirty="0">
                <a:latin typeface="Times New Roman" panose="02020603050405020304" pitchFamily="18" charset="0"/>
              </a:rPr>
              <a:t>For now, there are two important points to understand about the SDLC. First,</a:t>
            </a:r>
          </a:p>
          <a:p>
            <a:pPr algn="l"/>
            <a:r>
              <a:rPr lang="en-US" sz="1800" b="0" i="0" u="none" strike="noStrike" baseline="0" dirty="0">
                <a:latin typeface="Times New Roman" panose="02020603050405020304" pitchFamily="18" charset="0"/>
              </a:rPr>
              <a:t>you should get a general sense of the phases and steps that IS projects move through</a:t>
            </a:r>
          </a:p>
          <a:p>
            <a:pPr algn="l"/>
            <a:r>
              <a:rPr lang="en-US" sz="1800" b="0" i="0" u="none" strike="noStrike" baseline="0" dirty="0">
                <a:latin typeface="Times New Roman" panose="02020603050405020304" pitchFamily="18" charset="0"/>
              </a:rPr>
              <a:t>and some of the techniques that produce certain deliverables. Second, it is important</a:t>
            </a:r>
          </a:p>
          <a:p>
            <a:pPr algn="l"/>
            <a:r>
              <a:rPr lang="en-US" sz="1800" b="0" i="0" u="none" strike="noStrike" baseline="0" dirty="0">
                <a:latin typeface="Times New Roman" panose="02020603050405020304" pitchFamily="18" charset="0"/>
              </a:rPr>
              <a:t>to understand that the SDLC is a process of </a:t>
            </a:r>
            <a:r>
              <a:rPr lang="en-US" sz="1800" b="0" i="1" u="none" strike="noStrike" baseline="0" dirty="0">
                <a:latin typeface="Times New Roman" panose="02020603050405020304" pitchFamily="18" charset="0"/>
              </a:rPr>
              <a:t>gradual refinement. </a:t>
            </a:r>
            <a:r>
              <a:rPr lang="en-US" sz="1800" b="0" i="0" u="none" strike="noStrike" baseline="0" dirty="0">
                <a:latin typeface="Times New Roman" panose="02020603050405020304" pitchFamily="18" charset="0"/>
              </a:rPr>
              <a:t>The deliverables</a:t>
            </a:r>
          </a:p>
          <a:p>
            <a:pPr algn="l"/>
            <a:r>
              <a:rPr lang="en-US" sz="1800" b="0" i="0" u="none" strike="noStrike" baseline="0" dirty="0">
                <a:latin typeface="Times New Roman" panose="02020603050405020304" pitchFamily="18" charset="0"/>
              </a:rPr>
              <a:t>produced in the analysis phase provide a general idea of the shape of the new system. These deliverables are used as input to the design phase, which then refines them to produce a set of deliverables that describes in much more detailed terms exactly how the system will be built. These deliverables in turn are used in the</a:t>
            </a:r>
          </a:p>
          <a:p>
            <a:pPr algn="l"/>
            <a:r>
              <a:rPr lang="en-US" sz="1800" b="0" i="0" u="none" strike="noStrike" baseline="0" dirty="0">
                <a:latin typeface="Times New Roman" panose="02020603050405020304" pitchFamily="18" charset="0"/>
              </a:rPr>
              <a:t>implementation phase to produce the actual system. Each phase refines and elaborates</a:t>
            </a:r>
          </a:p>
          <a:p>
            <a:pPr algn="l"/>
            <a:r>
              <a:rPr lang="en-US" sz="1800" b="0" i="0" u="none" strike="noStrike" baseline="0" dirty="0">
                <a:latin typeface="Times New Roman" panose="02020603050405020304" pitchFamily="18" charset="0"/>
              </a:rPr>
              <a:t>on the work done previously.</a:t>
            </a:r>
            <a:endParaRPr lang="en-US" dirty="0"/>
          </a:p>
        </p:txBody>
      </p:sp>
      <p:sp>
        <p:nvSpPr>
          <p:cNvPr id="4" name="Slide Number Placeholder 3"/>
          <p:cNvSpPr>
            <a:spLocks noGrp="1"/>
          </p:cNvSpPr>
          <p:nvPr>
            <p:ph type="sldNum" sz="quarter" idx="5"/>
          </p:nvPr>
        </p:nvSpPr>
        <p:spPr/>
        <p:txBody>
          <a:bodyPr/>
          <a:lstStyle/>
          <a:p>
            <a:fld id="{D2EB079C-6A99-47CB-936F-C37215C779E2}" type="slidenum">
              <a:rPr lang="en-US" smtClean="0"/>
              <a:t>9</a:t>
            </a:fld>
            <a:endParaRPr lang="en-US"/>
          </a:p>
        </p:txBody>
      </p:sp>
    </p:spTree>
    <p:extLst>
      <p:ext uri="{BB962C8B-B14F-4D97-AF65-F5344CB8AC3E}">
        <p14:creationId xmlns:p14="http://schemas.microsoft.com/office/powerpoint/2010/main" val="19541567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NewBaskervilleITCPro-Roman"/>
              </a:rPr>
              <a:t>In this phase, someone identifies the need for a new or enhanced system. Information needs of the organization as a whole are examined, and projects to meet these needs are proactively</a:t>
            </a:r>
          </a:p>
          <a:p>
            <a:pPr algn="l"/>
            <a:r>
              <a:rPr lang="en-US" sz="1800" b="0" i="0" u="none" strike="noStrike" baseline="0" dirty="0">
                <a:latin typeface="NewBaskervilleITCPro-Roman"/>
              </a:rPr>
              <a:t>identified. The organization’s information system needs may result from requests to deal with problems in current procedures, from the desire to perform additional.</a:t>
            </a:r>
          </a:p>
          <a:p>
            <a:pPr algn="l"/>
            <a:endParaRPr lang="en-US" sz="1800" b="0" i="0" u="none" strike="noStrike" baseline="0" dirty="0">
              <a:latin typeface="NewBaskervilleITCPro-Roman"/>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u="none" strike="noStrike" baseline="0" dirty="0">
                <a:latin typeface="NewBaskervilleITCPro-Roman"/>
              </a:rPr>
              <a:t>An important aspect of this phase is the investigation of the system problem or opportunity at hand and the presentation of reasons why the system should or should not be developed by the organization.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b="0" i="0" u="none" strike="noStrike" baseline="0" dirty="0">
              <a:latin typeface="NewBaskervilleITCPro-Roman"/>
            </a:endParaRPr>
          </a:p>
          <a:p>
            <a:pPr algn="l"/>
            <a:r>
              <a:rPr lang="en-US" sz="1800" b="0" i="0" u="none" strike="noStrike" baseline="0" dirty="0">
                <a:latin typeface="NewBaskervilleITCPro-Roman"/>
              </a:rPr>
              <a:t>A critical step at this point is determining the scope of the proposed system. Which determines how big or small which aspects are being considered, what and what is involved.</a:t>
            </a:r>
            <a:endParaRPr lang="en-US" sz="1800" b="0" i="0" u="none" strike="noStrike" baseline="0" dirty="0">
              <a:latin typeface="Times New Roman" panose="02020603050405020304" pitchFamily="18" charset="0"/>
            </a:endParaRPr>
          </a:p>
          <a:p>
            <a:pPr algn="l"/>
            <a:endParaRPr lang="en-US" sz="1800" b="0" i="0" u="none" strike="noStrike" baseline="0" dirty="0">
              <a:latin typeface="NewBaskervilleITCPro-Roman"/>
            </a:endParaRPr>
          </a:p>
          <a:p>
            <a:pPr algn="l"/>
            <a:endParaRPr lang="en-US" sz="1800" b="0" i="0" u="none" strike="noStrike" baseline="0" dirty="0">
              <a:latin typeface="NewBaskervilleITCPro-Roman"/>
            </a:endParaRPr>
          </a:p>
          <a:p>
            <a:pPr algn="l"/>
            <a:endParaRPr lang="en-US" dirty="0"/>
          </a:p>
        </p:txBody>
      </p:sp>
      <p:sp>
        <p:nvSpPr>
          <p:cNvPr id="4" name="Slide Number Placeholder 3"/>
          <p:cNvSpPr>
            <a:spLocks noGrp="1"/>
          </p:cNvSpPr>
          <p:nvPr>
            <p:ph type="sldNum" sz="quarter" idx="5"/>
          </p:nvPr>
        </p:nvSpPr>
        <p:spPr/>
        <p:txBody>
          <a:bodyPr/>
          <a:lstStyle/>
          <a:p>
            <a:fld id="{D2EB079C-6A99-47CB-936F-C37215C779E2}" type="slidenum">
              <a:rPr lang="en-US" smtClean="0"/>
              <a:t>10</a:t>
            </a:fld>
            <a:endParaRPr lang="en-US"/>
          </a:p>
        </p:txBody>
      </p:sp>
    </p:spTree>
    <p:extLst>
      <p:ext uri="{BB962C8B-B14F-4D97-AF65-F5344CB8AC3E}">
        <p14:creationId xmlns:p14="http://schemas.microsoft.com/office/powerpoint/2010/main" val="36221995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Times New Roman" panose="02020603050405020304" pitchFamily="18" charset="0"/>
              </a:rPr>
              <a:t>Most ideas for new systems come from outside the IS area (from the marketing department accounting department, etc.) in the form of a system request.</a:t>
            </a:r>
          </a:p>
          <a:p>
            <a:pPr algn="l"/>
            <a:r>
              <a:rPr lang="en-US" sz="1800" b="0" i="0" u="none" strike="noStrike" baseline="0" dirty="0">
                <a:latin typeface="Times New Roman" panose="02020603050405020304" pitchFamily="18" charset="0"/>
              </a:rPr>
              <a:t> N</a:t>
            </a:r>
            <a:r>
              <a:rPr lang="en-US" sz="1800" b="1" i="0" u="none" strike="noStrike" baseline="0" dirty="0">
                <a:latin typeface="Times New Roman" panose="02020603050405020304" pitchFamily="18" charset="0"/>
              </a:rPr>
              <a:t>B:  </a:t>
            </a:r>
            <a:r>
              <a:rPr lang="en-US" sz="1800" b="0" i="0" u="none" strike="noStrike" baseline="0" dirty="0">
                <a:latin typeface="FuturaLTPro-Light"/>
              </a:rPr>
              <a:t>The first phase of the SDLC in which an organization’s total information system needs are identified, analyzed, prioritized, and arranged.</a:t>
            </a:r>
          </a:p>
          <a:p>
            <a:pPr algn="l"/>
            <a:endParaRPr lang="en-US" sz="1800" b="0" i="0" u="none" strike="noStrike" baseline="0" dirty="0">
              <a:latin typeface="NewBaskervilleITCPro-Roman"/>
            </a:endParaRPr>
          </a:p>
          <a:p>
            <a:pPr algn="l"/>
            <a:endParaRPr lang="en-US" sz="1800" b="0" i="0" u="none" strike="noStrike" baseline="0" dirty="0">
              <a:latin typeface="Times New Roman" panose="02020603050405020304" pitchFamily="18" charset="0"/>
            </a:endParaRPr>
          </a:p>
          <a:p>
            <a:pPr algn="l"/>
            <a:endParaRPr lang="en-US" dirty="0"/>
          </a:p>
        </p:txBody>
      </p:sp>
      <p:sp>
        <p:nvSpPr>
          <p:cNvPr id="4" name="Slide Number Placeholder 3"/>
          <p:cNvSpPr>
            <a:spLocks noGrp="1"/>
          </p:cNvSpPr>
          <p:nvPr>
            <p:ph type="sldNum" sz="quarter" idx="5"/>
          </p:nvPr>
        </p:nvSpPr>
        <p:spPr/>
        <p:txBody>
          <a:bodyPr/>
          <a:lstStyle/>
          <a:p>
            <a:fld id="{D2EB079C-6A99-47CB-936F-C37215C779E2}" type="slidenum">
              <a:rPr lang="en-US" smtClean="0"/>
              <a:t>11</a:t>
            </a:fld>
            <a:endParaRPr lang="en-US"/>
          </a:p>
        </p:txBody>
      </p:sp>
    </p:spTree>
    <p:extLst>
      <p:ext uri="{BB962C8B-B14F-4D97-AF65-F5344CB8AC3E}">
        <p14:creationId xmlns:p14="http://schemas.microsoft.com/office/powerpoint/2010/main" val="1695526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9E21B2-4ECD-40C5-9650-7709649F5EE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F2006F1-0DEC-48A9-B648-185566EF8AB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DAB5E80-506C-4764-A721-BFAC225B53CD}"/>
              </a:ext>
            </a:extLst>
          </p:cNvPr>
          <p:cNvSpPr>
            <a:spLocks noGrp="1"/>
          </p:cNvSpPr>
          <p:nvPr>
            <p:ph type="dt" sz="half" idx="10"/>
          </p:nvPr>
        </p:nvSpPr>
        <p:spPr/>
        <p:txBody>
          <a:bodyPr/>
          <a:lstStyle/>
          <a:p>
            <a:fld id="{BAD51C83-873B-4152-812C-885BD833F92A}" type="datetimeFigureOut">
              <a:rPr lang="en-US" smtClean="0"/>
              <a:t>11/28/2022</a:t>
            </a:fld>
            <a:endParaRPr lang="en-US"/>
          </a:p>
        </p:txBody>
      </p:sp>
      <p:sp>
        <p:nvSpPr>
          <p:cNvPr id="5" name="Footer Placeholder 4">
            <a:extLst>
              <a:ext uri="{FF2B5EF4-FFF2-40B4-BE49-F238E27FC236}">
                <a16:creationId xmlns:a16="http://schemas.microsoft.com/office/drawing/2014/main" id="{6018CE9B-760D-492A-B89B-B8FA1271021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22A28D2-43DA-4331-A65A-C5F251845FFC}"/>
              </a:ext>
            </a:extLst>
          </p:cNvPr>
          <p:cNvSpPr>
            <a:spLocks noGrp="1"/>
          </p:cNvSpPr>
          <p:nvPr>
            <p:ph type="sldNum" sz="quarter" idx="12"/>
          </p:nvPr>
        </p:nvSpPr>
        <p:spPr/>
        <p:txBody>
          <a:bodyPr/>
          <a:lstStyle/>
          <a:p>
            <a:fld id="{16642DCC-D116-4FCC-8B1C-65555A713367}" type="slidenum">
              <a:rPr lang="en-US" smtClean="0"/>
              <a:t>‹#›</a:t>
            </a:fld>
            <a:endParaRPr lang="en-US"/>
          </a:p>
        </p:txBody>
      </p:sp>
    </p:spTree>
    <p:extLst>
      <p:ext uri="{BB962C8B-B14F-4D97-AF65-F5344CB8AC3E}">
        <p14:creationId xmlns:p14="http://schemas.microsoft.com/office/powerpoint/2010/main" val="29908471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C2EB92-58F0-446F-A786-F8E6E4A779F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E2E58F9-3748-4D19-9E9C-45BE580E760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D5A4194-645A-4449-8D01-8A758A5F1E6E}"/>
              </a:ext>
            </a:extLst>
          </p:cNvPr>
          <p:cNvSpPr>
            <a:spLocks noGrp="1"/>
          </p:cNvSpPr>
          <p:nvPr>
            <p:ph type="dt" sz="half" idx="10"/>
          </p:nvPr>
        </p:nvSpPr>
        <p:spPr/>
        <p:txBody>
          <a:bodyPr/>
          <a:lstStyle/>
          <a:p>
            <a:fld id="{BAD51C83-873B-4152-812C-885BD833F92A}" type="datetimeFigureOut">
              <a:rPr lang="en-US" smtClean="0"/>
              <a:t>11/28/2022</a:t>
            </a:fld>
            <a:endParaRPr lang="en-US"/>
          </a:p>
        </p:txBody>
      </p:sp>
      <p:sp>
        <p:nvSpPr>
          <p:cNvPr id="5" name="Footer Placeholder 4">
            <a:extLst>
              <a:ext uri="{FF2B5EF4-FFF2-40B4-BE49-F238E27FC236}">
                <a16:creationId xmlns:a16="http://schemas.microsoft.com/office/drawing/2014/main" id="{56EB0430-4AAA-4E5E-A961-8B7B8D9F308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07D2166-2A06-484B-9DCC-B730033A0CA4}"/>
              </a:ext>
            </a:extLst>
          </p:cNvPr>
          <p:cNvSpPr>
            <a:spLocks noGrp="1"/>
          </p:cNvSpPr>
          <p:nvPr>
            <p:ph type="sldNum" sz="quarter" idx="12"/>
          </p:nvPr>
        </p:nvSpPr>
        <p:spPr/>
        <p:txBody>
          <a:bodyPr/>
          <a:lstStyle/>
          <a:p>
            <a:fld id="{16642DCC-D116-4FCC-8B1C-65555A713367}" type="slidenum">
              <a:rPr lang="en-US" smtClean="0"/>
              <a:t>‹#›</a:t>
            </a:fld>
            <a:endParaRPr lang="en-US"/>
          </a:p>
        </p:txBody>
      </p:sp>
    </p:spTree>
    <p:extLst>
      <p:ext uri="{BB962C8B-B14F-4D97-AF65-F5344CB8AC3E}">
        <p14:creationId xmlns:p14="http://schemas.microsoft.com/office/powerpoint/2010/main" val="41566266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04E1354-38B5-4314-AB58-99F2E31D6BB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92C6E33-93E7-4258-99D1-E2067CDF267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5B6B5E5-D4C0-46DE-A8FE-5EB843FFB0D8}"/>
              </a:ext>
            </a:extLst>
          </p:cNvPr>
          <p:cNvSpPr>
            <a:spLocks noGrp="1"/>
          </p:cNvSpPr>
          <p:nvPr>
            <p:ph type="dt" sz="half" idx="10"/>
          </p:nvPr>
        </p:nvSpPr>
        <p:spPr/>
        <p:txBody>
          <a:bodyPr/>
          <a:lstStyle/>
          <a:p>
            <a:fld id="{BAD51C83-873B-4152-812C-885BD833F92A}" type="datetimeFigureOut">
              <a:rPr lang="en-US" smtClean="0"/>
              <a:t>11/28/2022</a:t>
            </a:fld>
            <a:endParaRPr lang="en-US"/>
          </a:p>
        </p:txBody>
      </p:sp>
      <p:sp>
        <p:nvSpPr>
          <p:cNvPr id="5" name="Footer Placeholder 4">
            <a:extLst>
              <a:ext uri="{FF2B5EF4-FFF2-40B4-BE49-F238E27FC236}">
                <a16:creationId xmlns:a16="http://schemas.microsoft.com/office/drawing/2014/main" id="{5E99F244-94D9-48FB-A373-2D99E30DDB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1C41427-F71B-4C4F-8671-EB81FAA916D8}"/>
              </a:ext>
            </a:extLst>
          </p:cNvPr>
          <p:cNvSpPr>
            <a:spLocks noGrp="1"/>
          </p:cNvSpPr>
          <p:nvPr>
            <p:ph type="sldNum" sz="quarter" idx="12"/>
          </p:nvPr>
        </p:nvSpPr>
        <p:spPr/>
        <p:txBody>
          <a:bodyPr/>
          <a:lstStyle/>
          <a:p>
            <a:fld id="{16642DCC-D116-4FCC-8B1C-65555A713367}" type="slidenum">
              <a:rPr lang="en-US" smtClean="0"/>
              <a:t>‹#›</a:t>
            </a:fld>
            <a:endParaRPr lang="en-US"/>
          </a:p>
        </p:txBody>
      </p:sp>
    </p:spTree>
    <p:extLst>
      <p:ext uri="{BB962C8B-B14F-4D97-AF65-F5344CB8AC3E}">
        <p14:creationId xmlns:p14="http://schemas.microsoft.com/office/powerpoint/2010/main" val="245668869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1149887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46455272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63467580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11/28/2022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a:t>
            </a:fld>
            <a:endParaRPr lang="en-US" dirty="0"/>
          </a:p>
        </p:txBody>
      </p:sp>
    </p:spTree>
    <p:extLst>
      <p:ext uri="{BB962C8B-B14F-4D97-AF65-F5344CB8AC3E}">
        <p14:creationId xmlns:p14="http://schemas.microsoft.com/office/powerpoint/2010/main" val="187126395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11/28/2022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23821243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11/28/2022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45020704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11/28/2022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99432627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11/28/2022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extLst>
      <p:ext uri="{BB962C8B-B14F-4D97-AF65-F5344CB8AC3E}">
        <p14:creationId xmlns:p14="http://schemas.microsoft.com/office/powerpoint/2010/main" val="29767611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153432-E006-4BC6-A0FF-3ADDD9E4594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0F75750-0AFC-4608-959E-6107D9D4631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96E55AD-B575-4D96-B866-0AAD59EDF8FA}"/>
              </a:ext>
            </a:extLst>
          </p:cNvPr>
          <p:cNvSpPr>
            <a:spLocks noGrp="1"/>
          </p:cNvSpPr>
          <p:nvPr>
            <p:ph type="dt" sz="half" idx="10"/>
          </p:nvPr>
        </p:nvSpPr>
        <p:spPr/>
        <p:txBody>
          <a:bodyPr/>
          <a:lstStyle/>
          <a:p>
            <a:fld id="{BAD51C83-873B-4152-812C-885BD833F92A}" type="datetimeFigureOut">
              <a:rPr lang="en-US" smtClean="0"/>
              <a:t>11/28/2022</a:t>
            </a:fld>
            <a:endParaRPr lang="en-US"/>
          </a:p>
        </p:txBody>
      </p:sp>
      <p:sp>
        <p:nvSpPr>
          <p:cNvPr id="5" name="Footer Placeholder 4">
            <a:extLst>
              <a:ext uri="{FF2B5EF4-FFF2-40B4-BE49-F238E27FC236}">
                <a16:creationId xmlns:a16="http://schemas.microsoft.com/office/drawing/2014/main" id="{1A60ABC6-CB51-40ED-A5AF-42C827AE274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35F7793-E00B-4D86-93B5-56354A6005D1}"/>
              </a:ext>
            </a:extLst>
          </p:cNvPr>
          <p:cNvSpPr>
            <a:spLocks noGrp="1"/>
          </p:cNvSpPr>
          <p:nvPr>
            <p:ph type="sldNum" sz="quarter" idx="12"/>
          </p:nvPr>
        </p:nvSpPr>
        <p:spPr/>
        <p:txBody>
          <a:bodyPr/>
          <a:lstStyle/>
          <a:p>
            <a:fld id="{16642DCC-D116-4FCC-8B1C-65555A713367}" type="slidenum">
              <a:rPr lang="en-US" smtClean="0"/>
              <a:t>‹#›</a:t>
            </a:fld>
            <a:endParaRPr lang="en-US"/>
          </a:p>
        </p:txBody>
      </p:sp>
    </p:spTree>
    <p:extLst>
      <p:ext uri="{BB962C8B-B14F-4D97-AF65-F5344CB8AC3E}">
        <p14:creationId xmlns:p14="http://schemas.microsoft.com/office/powerpoint/2010/main" val="23156316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11/28/2022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22093531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6293732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29995753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86959062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35048488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19029737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11/28/2022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extLst>
      <p:ext uri="{BB962C8B-B14F-4D97-AF65-F5344CB8AC3E}">
        <p14:creationId xmlns:p14="http://schemas.microsoft.com/office/powerpoint/2010/main" val="160411891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4790680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4B1720-04B9-4F96-A27E-20BCDE454AC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DF594B8-37D2-4BB7-B0DA-D245824D20E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BA5129F-F310-4A88-BB3E-F3BBA16470D3}"/>
              </a:ext>
            </a:extLst>
          </p:cNvPr>
          <p:cNvSpPr>
            <a:spLocks noGrp="1"/>
          </p:cNvSpPr>
          <p:nvPr>
            <p:ph type="dt" sz="half" idx="10"/>
          </p:nvPr>
        </p:nvSpPr>
        <p:spPr/>
        <p:txBody>
          <a:bodyPr/>
          <a:lstStyle/>
          <a:p>
            <a:fld id="{BAD51C83-873B-4152-812C-885BD833F92A}" type="datetimeFigureOut">
              <a:rPr lang="en-US" smtClean="0"/>
              <a:t>11/28/2022</a:t>
            </a:fld>
            <a:endParaRPr lang="en-US"/>
          </a:p>
        </p:txBody>
      </p:sp>
      <p:sp>
        <p:nvSpPr>
          <p:cNvPr id="5" name="Footer Placeholder 4">
            <a:extLst>
              <a:ext uri="{FF2B5EF4-FFF2-40B4-BE49-F238E27FC236}">
                <a16:creationId xmlns:a16="http://schemas.microsoft.com/office/drawing/2014/main" id="{57F49751-8ED1-499D-AEC5-3ED74DD161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85DAFF0-C0C2-4717-9376-C9707503439B}"/>
              </a:ext>
            </a:extLst>
          </p:cNvPr>
          <p:cNvSpPr>
            <a:spLocks noGrp="1"/>
          </p:cNvSpPr>
          <p:nvPr>
            <p:ph type="sldNum" sz="quarter" idx="12"/>
          </p:nvPr>
        </p:nvSpPr>
        <p:spPr/>
        <p:txBody>
          <a:bodyPr/>
          <a:lstStyle/>
          <a:p>
            <a:fld id="{16642DCC-D116-4FCC-8B1C-65555A713367}" type="slidenum">
              <a:rPr lang="en-US" smtClean="0"/>
              <a:t>‹#›</a:t>
            </a:fld>
            <a:endParaRPr lang="en-US"/>
          </a:p>
        </p:txBody>
      </p:sp>
    </p:spTree>
    <p:extLst>
      <p:ext uri="{BB962C8B-B14F-4D97-AF65-F5344CB8AC3E}">
        <p14:creationId xmlns:p14="http://schemas.microsoft.com/office/powerpoint/2010/main" val="21026831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127F51-82FD-4AE4-A967-91FCD8A710B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10CB7AD-6A1C-4386-BBDE-97792BDAFD1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1362F32-8A32-4755-8684-79D8BA8E079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23A00DD-F8E3-44C2-87A6-E15EFE2486B1}"/>
              </a:ext>
            </a:extLst>
          </p:cNvPr>
          <p:cNvSpPr>
            <a:spLocks noGrp="1"/>
          </p:cNvSpPr>
          <p:nvPr>
            <p:ph type="dt" sz="half" idx="10"/>
          </p:nvPr>
        </p:nvSpPr>
        <p:spPr/>
        <p:txBody>
          <a:bodyPr/>
          <a:lstStyle/>
          <a:p>
            <a:fld id="{BAD51C83-873B-4152-812C-885BD833F92A}" type="datetimeFigureOut">
              <a:rPr lang="en-US" smtClean="0"/>
              <a:t>11/28/2022</a:t>
            </a:fld>
            <a:endParaRPr lang="en-US"/>
          </a:p>
        </p:txBody>
      </p:sp>
      <p:sp>
        <p:nvSpPr>
          <p:cNvPr id="6" name="Footer Placeholder 5">
            <a:extLst>
              <a:ext uri="{FF2B5EF4-FFF2-40B4-BE49-F238E27FC236}">
                <a16:creationId xmlns:a16="http://schemas.microsoft.com/office/drawing/2014/main" id="{312BBC4C-1AEB-4D4A-9100-0E73B693C47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232B2D3-2A83-4819-9E30-D5D77138C578}"/>
              </a:ext>
            </a:extLst>
          </p:cNvPr>
          <p:cNvSpPr>
            <a:spLocks noGrp="1"/>
          </p:cNvSpPr>
          <p:nvPr>
            <p:ph type="sldNum" sz="quarter" idx="12"/>
          </p:nvPr>
        </p:nvSpPr>
        <p:spPr/>
        <p:txBody>
          <a:bodyPr/>
          <a:lstStyle/>
          <a:p>
            <a:fld id="{16642DCC-D116-4FCC-8B1C-65555A713367}" type="slidenum">
              <a:rPr lang="en-US" smtClean="0"/>
              <a:t>‹#›</a:t>
            </a:fld>
            <a:endParaRPr lang="en-US"/>
          </a:p>
        </p:txBody>
      </p:sp>
    </p:spTree>
    <p:extLst>
      <p:ext uri="{BB962C8B-B14F-4D97-AF65-F5344CB8AC3E}">
        <p14:creationId xmlns:p14="http://schemas.microsoft.com/office/powerpoint/2010/main" val="17940865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F4C2D7-412E-4135-ACA4-EA91297E323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91C4689-FBF2-4904-86BA-45EA6447E31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F79EB23-302A-43D5-A2A8-8DFC936CECF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82D7F6A-CF0A-4664-90B4-3E46DE82A9C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04B183E-EC71-4224-85F3-B7757168B65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D45F07D-EA2E-44C7-BFAA-0AA8AD867FED}"/>
              </a:ext>
            </a:extLst>
          </p:cNvPr>
          <p:cNvSpPr>
            <a:spLocks noGrp="1"/>
          </p:cNvSpPr>
          <p:nvPr>
            <p:ph type="dt" sz="half" idx="10"/>
          </p:nvPr>
        </p:nvSpPr>
        <p:spPr/>
        <p:txBody>
          <a:bodyPr/>
          <a:lstStyle/>
          <a:p>
            <a:fld id="{BAD51C83-873B-4152-812C-885BD833F92A}" type="datetimeFigureOut">
              <a:rPr lang="en-US" smtClean="0"/>
              <a:t>11/28/2022</a:t>
            </a:fld>
            <a:endParaRPr lang="en-US"/>
          </a:p>
        </p:txBody>
      </p:sp>
      <p:sp>
        <p:nvSpPr>
          <p:cNvPr id="8" name="Footer Placeholder 7">
            <a:extLst>
              <a:ext uri="{FF2B5EF4-FFF2-40B4-BE49-F238E27FC236}">
                <a16:creationId xmlns:a16="http://schemas.microsoft.com/office/drawing/2014/main" id="{6F4040CE-5DAB-4A89-BBC2-C456613AAE0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D857A55-6E65-4FED-B7E1-3E9ED7FD4CAE}"/>
              </a:ext>
            </a:extLst>
          </p:cNvPr>
          <p:cNvSpPr>
            <a:spLocks noGrp="1"/>
          </p:cNvSpPr>
          <p:nvPr>
            <p:ph type="sldNum" sz="quarter" idx="12"/>
          </p:nvPr>
        </p:nvSpPr>
        <p:spPr/>
        <p:txBody>
          <a:bodyPr/>
          <a:lstStyle/>
          <a:p>
            <a:fld id="{16642DCC-D116-4FCC-8B1C-65555A713367}" type="slidenum">
              <a:rPr lang="en-US" smtClean="0"/>
              <a:t>‹#›</a:t>
            </a:fld>
            <a:endParaRPr lang="en-US"/>
          </a:p>
        </p:txBody>
      </p:sp>
    </p:spTree>
    <p:extLst>
      <p:ext uri="{BB962C8B-B14F-4D97-AF65-F5344CB8AC3E}">
        <p14:creationId xmlns:p14="http://schemas.microsoft.com/office/powerpoint/2010/main" val="38496704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15E08B-1381-49EE-8FA7-7E57AB50C8B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C6D9ACA-6617-4662-B332-23551E43F210}"/>
              </a:ext>
            </a:extLst>
          </p:cNvPr>
          <p:cNvSpPr>
            <a:spLocks noGrp="1"/>
          </p:cNvSpPr>
          <p:nvPr>
            <p:ph type="dt" sz="half" idx="10"/>
          </p:nvPr>
        </p:nvSpPr>
        <p:spPr/>
        <p:txBody>
          <a:bodyPr/>
          <a:lstStyle/>
          <a:p>
            <a:fld id="{BAD51C83-873B-4152-812C-885BD833F92A}" type="datetimeFigureOut">
              <a:rPr lang="en-US" smtClean="0"/>
              <a:t>11/28/2022</a:t>
            </a:fld>
            <a:endParaRPr lang="en-US"/>
          </a:p>
        </p:txBody>
      </p:sp>
      <p:sp>
        <p:nvSpPr>
          <p:cNvPr id="4" name="Footer Placeholder 3">
            <a:extLst>
              <a:ext uri="{FF2B5EF4-FFF2-40B4-BE49-F238E27FC236}">
                <a16:creationId xmlns:a16="http://schemas.microsoft.com/office/drawing/2014/main" id="{61374669-6003-435C-8C11-E6D6BD3C51E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CA9E5C9-A7C6-49A0-A9AA-4658DB6053E8}"/>
              </a:ext>
            </a:extLst>
          </p:cNvPr>
          <p:cNvSpPr>
            <a:spLocks noGrp="1"/>
          </p:cNvSpPr>
          <p:nvPr>
            <p:ph type="sldNum" sz="quarter" idx="12"/>
          </p:nvPr>
        </p:nvSpPr>
        <p:spPr/>
        <p:txBody>
          <a:bodyPr/>
          <a:lstStyle/>
          <a:p>
            <a:fld id="{16642DCC-D116-4FCC-8B1C-65555A713367}" type="slidenum">
              <a:rPr lang="en-US" smtClean="0"/>
              <a:t>‹#›</a:t>
            </a:fld>
            <a:endParaRPr lang="en-US"/>
          </a:p>
        </p:txBody>
      </p:sp>
    </p:spTree>
    <p:extLst>
      <p:ext uri="{BB962C8B-B14F-4D97-AF65-F5344CB8AC3E}">
        <p14:creationId xmlns:p14="http://schemas.microsoft.com/office/powerpoint/2010/main" val="36512531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49A7187-2C8F-411B-A5D5-89CD32802EB9}"/>
              </a:ext>
            </a:extLst>
          </p:cNvPr>
          <p:cNvSpPr>
            <a:spLocks noGrp="1"/>
          </p:cNvSpPr>
          <p:nvPr>
            <p:ph type="dt" sz="half" idx="10"/>
          </p:nvPr>
        </p:nvSpPr>
        <p:spPr/>
        <p:txBody>
          <a:bodyPr/>
          <a:lstStyle/>
          <a:p>
            <a:fld id="{BAD51C83-873B-4152-812C-885BD833F92A}" type="datetimeFigureOut">
              <a:rPr lang="en-US" smtClean="0"/>
              <a:t>11/28/2022</a:t>
            </a:fld>
            <a:endParaRPr lang="en-US"/>
          </a:p>
        </p:txBody>
      </p:sp>
      <p:sp>
        <p:nvSpPr>
          <p:cNvPr id="3" name="Footer Placeholder 2">
            <a:extLst>
              <a:ext uri="{FF2B5EF4-FFF2-40B4-BE49-F238E27FC236}">
                <a16:creationId xmlns:a16="http://schemas.microsoft.com/office/drawing/2014/main" id="{CBCD8B8C-3ABD-4FE9-8502-83E28FB74DD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1DB3895-342E-46D8-A57D-FAAB6E380C79}"/>
              </a:ext>
            </a:extLst>
          </p:cNvPr>
          <p:cNvSpPr>
            <a:spLocks noGrp="1"/>
          </p:cNvSpPr>
          <p:nvPr>
            <p:ph type="sldNum" sz="quarter" idx="12"/>
          </p:nvPr>
        </p:nvSpPr>
        <p:spPr/>
        <p:txBody>
          <a:bodyPr/>
          <a:lstStyle/>
          <a:p>
            <a:fld id="{16642DCC-D116-4FCC-8B1C-65555A713367}" type="slidenum">
              <a:rPr lang="en-US" smtClean="0"/>
              <a:t>‹#›</a:t>
            </a:fld>
            <a:endParaRPr lang="en-US"/>
          </a:p>
        </p:txBody>
      </p:sp>
    </p:spTree>
    <p:extLst>
      <p:ext uri="{BB962C8B-B14F-4D97-AF65-F5344CB8AC3E}">
        <p14:creationId xmlns:p14="http://schemas.microsoft.com/office/powerpoint/2010/main" val="27196552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7AE235-237B-46DA-A2A5-CB8FF51CC5B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36908BA-9E6B-4C87-93C2-12D5D889298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B425F92-7114-4490-80E8-4238F497BEF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CF54843-4B8F-4E1C-9F42-5C221E27E976}"/>
              </a:ext>
            </a:extLst>
          </p:cNvPr>
          <p:cNvSpPr>
            <a:spLocks noGrp="1"/>
          </p:cNvSpPr>
          <p:nvPr>
            <p:ph type="dt" sz="half" idx="10"/>
          </p:nvPr>
        </p:nvSpPr>
        <p:spPr/>
        <p:txBody>
          <a:bodyPr/>
          <a:lstStyle/>
          <a:p>
            <a:fld id="{BAD51C83-873B-4152-812C-885BD833F92A}" type="datetimeFigureOut">
              <a:rPr lang="en-US" smtClean="0"/>
              <a:t>11/28/2022</a:t>
            </a:fld>
            <a:endParaRPr lang="en-US"/>
          </a:p>
        </p:txBody>
      </p:sp>
      <p:sp>
        <p:nvSpPr>
          <p:cNvPr id="6" name="Footer Placeholder 5">
            <a:extLst>
              <a:ext uri="{FF2B5EF4-FFF2-40B4-BE49-F238E27FC236}">
                <a16:creationId xmlns:a16="http://schemas.microsoft.com/office/drawing/2014/main" id="{D1A1AD38-6D3E-44C6-9B0F-D991D3575BF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2CDA214-FA49-40D2-BFE9-7008C684C689}"/>
              </a:ext>
            </a:extLst>
          </p:cNvPr>
          <p:cNvSpPr>
            <a:spLocks noGrp="1"/>
          </p:cNvSpPr>
          <p:nvPr>
            <p:ph type="sldNum" sz="quarter" idx="12"/>
          </p:nvPr>
        </p:nvSpPr>
        <p:spPr/>
        <p:txBody>
          <a:bodyPr/>
          <a:lstStyle/>
          <a:p>
            <a:fld id="{16642DCC-D116-4FCC-8B1C-65555A713367}" type="slidenum">
              <a:rPr lang="en-US" smtClean="0"/>
              <a:t>‹#›</a:t>
            </a:fld>
            <a:endParaRPr lang="en-US"/>
          </a:p>
        </p:txBody>
      </p:sp>
    </p:spTree>
    <p:extLst>
      <p:ext uri="{BB962C8B-B14F-4D97-AF65-F5344CB8AC3E}">
        <p14:creationId xmlns:p14="http://schemas.microsoft.com/office/powerpoint/2010/main" val="28985810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052AD7-EAE2-4D96-9A20-D813B8ED889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663D5F9-E12C-42F6-B9E7-E335198CDAD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69C5DC6-66F3-408E-BB33-D051ABFD85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D30F684-0AD3-4B14-BCD3-579D0CA1653C}"/>
              </a:ext>
            </a:extLst>
          </p:cNvPr>
          <p:cNvSpPr>
            <a:spLocks noGrp="1"/>
          </p:cNvSpPr>
          <p:nvPr>
            <p:ph type="dt" sz="half" idx="10"/>
          </p:nvPr>
        </p:nvSpPr>
        <p:spPr/>
        <p:txBody>
          <a:bodyPr/>
          <a:lstStyle/>
          <a:p>
            <a:fld id="{BAD51C83-873B-4152-812C-885BD833F92A}" type="datetimeFigureOut">
              <a:rPr lang="en-US" smtClean="0"/>
              <a:t>11/28/2022</a:t>
            </a:fld>
            <a:endParaRPr lang="en-US"/>
          </a:p>
        </p:txBody>
      </p:sp>
      <p:sp>
        <p:nvSpPr>
          <p:cNvPr id="6" name="Footer Placeholder 5">
            <a:extLst>
              <a:ext uri="{FF2B5EF4-FFF2-40B4-BE49-F238E27FC236}">
                <a16:creationId xmlns:a16="http://schemas.microsoft.com/office/drawing/2014/main" id="{8C3D420F-4184-4F3C-B47A-CDA20C9F332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0612400-FBC3-42C5-A8F4-B8AD7BFB442A}"/>
              </a:ext>
            </a:extLst>
          </p:cNvPr>
          <p:cNvSpPr>
            <a:spLocks noGrp="1"/>
          </p:cNvSpPr>
          <p:nvPr>
            <p:ph type="sldNum" sz="quarter" idx="12"/>
          </p:nvPr>
        </p:nvSpPr>
        <p:spPr/>
        <p:txBody>
          <a:bodyPr/>
          <a:lstStyle/>
          <a:p>
            <a:fld id="{16642DCC-D116-4FCC-8B1C-65555A713367}" type="slidenum">
              <a:rPr lang="en-US" smtClean="0"/>
              <a:t>‹#›</a:t>
            </a:fld>
            <a:endParaRPr lang="en-US"/>
          </a:p>
        </p:txBody>
      </p:sp>
    </p:spTree>
    <p:extLst>
      <p:ext uri="{BB962C8B-B14F-4D97-AF65-F5344CB8AC3E}">
        <p14:creationId xmlns:p14="http://schemas.microsoft.com/office/powerpoint/2010/main" val="39207144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theme" Target="../theme/theme2.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14A1D97-8A00-4A69-B83F-3A359612D32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AA96A4A-0D34-45FC-B3C9-6FD9E101E53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3418D18-ED67-4757-A92E-87D6B5738BD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AD51C83-873B-4152-812C-885BD833F92A}" type="datetimeFigureOut">
              <a:rPr lang="en-US" smtClean="0"/>
              <a:t>11/28/2022</a:t>
            </a:fld>
            <a:endParaRPr lang="en-US"/>
          </a:p>
        </p:txBody>
      </p:sp>
      <p:sp>
        <p:nvSpPr>
          <p:cNvPr id="5" name="Footer Placeholder 4">
            <a:extLst>
              <a:ext uri="{FF2B5EF4-FFF2-40B4-BE49-F238E27FC236}">
                <a16:creationId xmlns:a16="http://schemas.microsoft.com/office/drawing/2014/main" id="{F4D62545-2B3C-41F0-BA46-EEA0540B2B1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F3660D8-6019-4418-BB22-921B1CE70AF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6642DCC-D116-4FCC-8B1C-65555A713367}" type="slidenum">
              <a:rPr lang="en-US" smtClean="0"/>
              <a:t>‹#›</a:t>
            </a:fld>
            <a:endParaRPr lang="en-US"/>
          </a:p>
        </p:txBody>
      </p:sp>
    </p:spTree>
    <p:extLst>
      <p:ext uri="{BB962C8B-B14F-4D97-AF65-F5344CB8AC3E}">
        <p14:creationId xmlns:p14="http://schemas.microsoft.com/office/powerpoint/2010/main" val="162870587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11/28/2022</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extLst>
      <p:ext uri="{BB962C8B-B14F-4D97-AF65-F5344CB8AC3E}">
        <p14:creationId xmlns:p14="http://schemas.microsoft.com/office/powerpoint/2010/main" val="114092920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3.xml"/></Relationships>
</file>

<file path=ppt/slides/_rels/slide48.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Layout" Target="../slideLayouts/slideLayout13.xml"/></Relationships>
</file>

<file path=ppt/slides/_rels/slide49.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0.xml.rels><?xml version="1.0" encoding="UTF-8" standalone="yes"?>
<Relationships xmlns="http://schemas.openxmlformats.org/package/2006/relationships"><Relationship Id="rId2" Type="http://schemas.openxmlformats.org/officeDocument/2006/relationships/image" Target="../media/image34.emf"/><Relationship Id="rId1" Type="http://schemas.openxmlformats.org/officeDocument/2006/relationships/slideLayout" Target="../slideLayouts/slideLayout13.xml"/></Relationships>
</file>

<file path=ppt/slides/_rels/slide5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52.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notesSlide" Target="../notesSlides/notesSlide28.xml"/><Relationship Id="rId1" Type="http://schemas.openxmlformats.org/officeDocument/2006/relationships/slideLayout" Target="../slideLayouts/slideLayout13.xml"/></Relationships>
</file>

<file path=ppt/slides/_rels/slide53.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notesSlide" Target="../notesSlides/notesSlide29.xml"/><Relationship Id="rId1" Type="http://schemas.openxmlformats.org/officeDocument/2006/relationships/slideLayout" Target="../slideLayouts/slideLayout13.xml"/></Relationships>
</file>

<file path=ppt/slides/_rels/slide54.xml.rels><?xml version="1.0" encoding="UTF-8" standalone="yes"?>
<Relationships xmlns="http://schemas.openxmlformats.org/package/2006/relationships"><Relationship Id="rId3" Type="http://schemas.openxmlformats.org/officeDocument/2006/relationships/image" Target="../media/image38.emf"/><Relationship Id="rId2" Type="http://schemas.openxmlformats.org/officeDocument/2006/relationships/notesSlide" Target="../notesSlides/notesSlide30.xml"/><Relationship Id="rId1" Type="http://schemas.openxmlformats.org/officeDocument/2006/relationships/slideLayout" Target="../slideLayouts/slideLayout13.xml"/></Relationships>
</file>

<file path=ppt/slides/_rels/slide55.xml.rels><?xml version="1.0" encoding="UTF-8" standalone="yes"?>
<Relationships xmlns="http://schemas.openxmlformats.org/package/2006/relationships"><Relationship Id="rId2" Type="http://schemas.openxmlformats.org/officeDocument/2006/relationships/image" Target="../media/image39.emf"/><Relationship Id="rId1" Type="http://schemas.openxmlformats.org/officeDocument/2006/relationships/slideLayout" Target="../slideLayouts/slideLayout13.xml"/></Relationships>
</file>

<file path=ppt/slides/_rels/slide56.xml.rels><?xml version="1.0" encoding="UTF-8" standalone="yes"?>
<Relationships xmlns="http://schemas.openxmlformats.org/package/2006/relationships"><Relationship Id="rId2" Type="http://schemas.openxmlformats.org/officeDocument/2006/relationships/image" Target="../media/image40.emf"/><Relationship Id="rId1" Type="http://schemas.openxmlformats.org/officeDocument/2006/relationships/slideLayout" Target="../slideLayouts/slideLayout13.xml"/></Relationships>
</file>

<file path=ppt/slides/_rels/slide57.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13.xml"/></Relationships>
</file>

<file path=ppt/slides/_rels/slide58.xml.rels><?xml version="1.0" encoding="UTF-8" standalone="yes"?>
<Relationships xmlns="http://schemas.openxmlformats.org/package/2006/relationships"><Relationship Id="rId2" Type="http://schemas.openxmlformats.org/officeDocument/2006/relationships/image" Target="../media/image42.emf"/><Relationship Id="rId1" Type="http://schemas.openxmlformats.org/officeDocument/2006/relationships/slideLayout" Target="../slideLayouts/slideLayout13.xml"/></Relationships>
</file>

<file path=ppt/slides/_rels/slide59.xml.rels><?xml version="1.0" encoding="UTF-8" standalone="yes"?>
<Relationships xmlns="http://schemas.openxmlformats.org/package/2006/relationships"><Relationship Id="rId2" Type="http://schemas.openxmlformats.org/officeDocument/2006/relationships/image" Target="../media/image43.emf"/><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60.xml.rels><?xml version="1.0" encoding="UTF-8" standalone="yes"?>
<Relationships xmlns="http://schemas.openxmlformats.org/package/2006/relationships"><Relationship Id="rId2" Type="http://schemas.openxmlformats.org/officeDocument/2006/relationships/image" Target="../media/image44.emf"/><Relationship Id="rId1" Type="http://schemas.openxmlformats.org/officeDocument/2006/relationships/slideLayout" Target="../slideLayouts/slideLayout1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3.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1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A7DCE6-8F86-4187-AC0E-DB42BB927269}"/>
              </a:ext>
            </a:extLst>
          </p:cNvPr>
          <p:cNvSpPr>
            <a:spLocks noGrp="1"/>
          </p:cNvSpPr>
          <p:nvPr>
            <p:ph type="ctrTitle"/>
          </p:nvPr>
        </p:nvSpPr>
        <p:spPr/>
        <p:txBody>
          <a:bodyPr>
            <a:normAutofit/>
          </a:bodyPr>
          <a:lstStyle/>
          <a:p>
            <a:r>
              <a:rPr lang="en-US" sz="3600" dirty="0"/>
              <a:t>DEVELOPING INFORMATION SYSTEMS AND THE SYSTEMS DEVELOPMENT LIFE CYCLE</a:t>
            </a:r>
          </a:p>
        </p:txBody>
      </p:sp>
      <p:sp>
        <p:nvSpPr>
          <p:cNvPr id="3" name="Subtitle 2">
            <a:extLst>
              <a:ext uri="{FF2B5EF4-FFF2-40B4-BE49-F238E27FC236}">
                <a16:creationId xmlns:a16="http://schemas.microsoft.com/office/drawing/2014/main" id="{369D59EA-C58A-4B5C-A344-BF0F38B1B0FA}"/>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13507892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64374-3852-4DAB-83F1-FD5552C33731}"/>
              </a:ext>
            </a:extLst>
          </p:cNvPr>
          <p:cNvSpPr>
            <a:spLocks noGrp="1"/>
          </p:cNvSpPr>
          <p:nvPr>
            <p:ph type="title"/>
          </p:nvPr>
        </p:nvSpPr>
        <p:spPr/>
        <p:txBody>
          <a:bodyPr/>
          <a:lstStyle/>
          <a:p>
            <a:r>
              <a:rPr lang="en-US" dirty="0"/>
              <a:t>Phase 1.</a:t>
            </a:r>
          </a:p>
        </p:txBody>
      </p:sp>
      <p:pic>
        <p:nvPicPr>
          <p:cNvPr id="5" name="Content Placeholder 4">
            <a:extLst>
              <a:ext uri="{FF2B5EF4-FFF2-40B4-BE49-F238E27FC236}">
                <a16:creationId xmlns:a16="http://schemas.microsoft.com/office/drawing/2014/main" id="{42497C4F-7C3D-4C61-ACC8-B8BBB2A9A831}"/>
              </a:ext>
            </a:extLst>
          </p:cNvPr>
          <p:cNvPicPr>
            <a:picLocks noGrp="1" noChangeAspect="1"/>
          </p:cNvPicPr>
          <p:nvPr>
            <p:ph idx="1"/>
          </p:nvPr>
        </p:nvPicPr>
        <p:blipFill>
          <a:blip r:embed="rId3"/>
          <a:stretch>
            <a:fillRect/>
          </a:stretch>
        </p:blipFill>
        <p:spPr>
          <a:xfrm>
            <a:off x="677334" y="1751814"/>
            <a:ext cx="9051128" cy="4496586"/>
          </a:xfrm>
        </p:spPr>
      </p:pic>
    </p:spTree>
    <p:extLst>
      <p:ext uri="{BB962C8B-B14F-4D97-AF65-F5344CB8AC3E}">
        <p14:creationId xmlns:p14="http://schemas.microsoft.com/office/powerpoint/2010/main" val="39155001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BD54B5-AB7B-43E7-8AA3-27246F7E70EB}"/>
              </a:ext>
            </a:extLst>
          </p:cNvPr>
          <p:cNvSpPr>
            <a:spLocks noGrp="1"/>
          </p:cNvSpPr>
          <p:nvPr>
            <p:ph type="title"/>
          </p:nvPr>
        </p:nvSpPr>
        <p:spPr/>
        <p:txBody>
          <a:bodyPr/>
          <a:lstStyle/>
          <a:p>
            <a:r>
              <a:rPr lang="en-US" dirty="0"/>
              <a:t>Planning Phase</a:t>
            </a:r>
          </a:p>
        </p:txBody>
      </p:sp>
      <p:pic>
        <p:nvPicPr>
          <p:cNvPr id="5" name="Content Placeholder 4">
            <a:extLst>
              <a:ext uri="{FF2B5EF4-FFF2-40B4-BE49-F238E27FC236}">
                <a16:creationId xmlns:a16="http://schemas.microsoft.com/office/drawing/2014/main" id="{9B0A3D0E-9B4A-4486-9AB9-C8D85535BFD6}"/>
              </a:ext>
            </a:extLst>
          </p:cNvPr>
          <p:cNvPicPr>
            <a:picLocks noGrp="1" noChangeAspect="1"/>
          </p:cNvPicPr>
          <p:nvPr>
            <p:ph idx="1"/>
          </p:nvPr>
        </p:nvPicPr>
        <p:blipFill>
          <a:blip r:embed="rId3"/>
          <a:stretch>
            <a:fillRect/>
          </a:stretch>
        </p:blipFill>
        <p:spPr>
          <a:xfrm>
            <a:off x="677335" y="1496858"/>
            <a:ext cx="9183102" cy="4385468"/>
          </a:xfrm>
        </p:spPr>
      </p:pic>
    </p:spTree>
    <p:extLst>
      <p:ext uri="{BB962C8B-B14F-4D97-AF65-F5344CB8AC3E}">
        <p14:creationId xmlns:p14="http://schemas.microsoft.com/office/powerpoint/2010/main" val="11987237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C5A0793-7C2A-4899-A9F1-90F7A0D4D021}"/>
              </a:ext>
            </a:extLst>
          </p:cNvPr>
          <p:cNvSpPr>
            <a:spLocks noGrp="1"/>
          </p:cNvSpPr>
          <p:nvPr>
            <p:ph idx="1"/>
          </p:nvPr>
        </p:nvSpPr>
        <p:spPr>
          <a:xfrm>
            <a:off x="658481" y="388349"/>
            <a:ext cx="8596668" cy="5691940"/>
          </a:xfrm>
        </p:spPr>
        <p:txBody>
          <a:bodyPr>
            <a:normAutofit/>
          </a:bodyPr>
          <a:lstStyle/>
          <a:p>
            <a:pPr marL="0" indent="0">
              <a:buNone/>
            </a:pPr>
            <a:r>
              <a:rPr lang="en-US" sz="2800" dirty="0"/>
              <a:t>NB:</a:t>
            </a:r>
          </a:p>
          <a:p>
            <a:pPr algn="l"/>
            <a:r>
              <a:rPr lang="en-US" sz="2800" b="0" i="0" u="none" strike="noStrike" baseline="0" dirty="0">
                <a:latin typeface="Times New Roman" panose="02020603050405020304" pitchFamily="18" charset="0"/>
              </a:rPr>
              <a:t>Most ideas for new ideas for systems development come from outside the IT or IS department. It mostly comes from other units as a </a:t>
            </a:r>
            <a:r>
              <a:rPr lang="en-US" sz="2800" b="0" i="0" u="none" strike="noStrike" baseline="0" dirty="0">
                <a:solidFill>
                  <a:srgbClr val="0070C0"/>
                </a:solidFill>
                <a:latin typeface="Times New Roman" panose="02020603050405020304" pitchFamily="18" charset="0"/>
              </a:rPr>
              <a:t>System Request. </a:t>
            </a:r>
            <a:r>
              <a:rPr lang="en-US" sz="2800" b="0" i="0" u="none" strike="noStrike" baseline="0" dirty="0">
                <a:latin typeface="Times New Roman" panose="02020603050405020304" pitchFamily="18" charset="0"/>
              </a:rPr>
              <a:t>A </a:t>
            </a:r>
            <a:r>
              <a:rPr lang="en-US" sz="2800" b="0" i="1" u="none" strike="noStrike" baseline="0" dirty="0">
                <a:latin typeface="Times New Roman" panose="02020603050405020304" pitchFamily="18" charset="0"/>
              </a:rPr>
              <a:t>system request </a:t>
            </a:r>
            <a:r>
              <a:rPr lang="en-US" sz="2800" b="0" i="0" u="none" strike="noStrike" baseline="0" dirty="0">
                <a:latin typeface="Times New Roman" panose="02020603050405020304" pitchFamily="18" charset="0"/>
              </a:rPr>
              <a:t>presents a brief summary of a business need, and it explains how a system that supports the need will create business value.</a:t>
            </a:r>
          </a:p>
          <a:p>
            <a:pPr algn="l"/>
            <a:endParaRPr lang="en-US" sz="2400" dirty="0">
              <a:solidFill>
                <a:srgbClr val="0070C0"/>
              </a:solidFill>
              <a:latin typeface="Times New Roman" panose="02020603050405020304" pitchFamily="18" charset="0"/>
            </a:endParaRPr>
          </a:p>
          <a:p>
            <a:pPr algn="l"/>
            <a:r>
              <a:rPr lang="en-US" sz="2800" b="0" i="0" u="none" strike="noStrike" baseline="0" dirty="0">
                <a:latin typeface="Times New Roman" panose="02020603050405020304" pitchFamily="18" charset="0"/>
              </a:rPr>
              <a:t>The IS or IT department works together with the person or department that generated the request (called the </a:t>
            </a:r>
            <a:r>
              <a:rPr lang="en-US" sz="2800" b="0" i="1" u="none" strike="noStrike" baseline="0" dirty="0">
                <a:latin typeface="Times New Roman" panose="02020603050405020304" pitchFamily="18" charset="0"/>
              </a:rPr>
              <a:t>project sponsor</a:t>
            </a:r>
            <a:r>
              <a:rPr lang="en-US" sz="2800" b="0" i="0" u="none" strike="noStrike" baseline="0" dirty="0">
                <a:latin typeface="Times New Roman" panose="02020603050405020304" pitchFamily="18" charset="0"/>
              </a:rPr>
              <a:t>) to conduct a feasibility analysis</a:t>
            </a:r>
            <a:endParaRPr lang="en-US" sz="2800" b="0" i="0" u="none" strike="noStrike" baseline="0" dirty="0">
              <a:solidFill>
                <a:srgbClr val="0070C0"/>
              </a:solidFill>
              <a:latin typeface="Times New Roman" panose="02020603050405020304" pitchFamily="18" charset="0"/>
            </a:endParaRPr>
          </a:p>
        </p:txBody>
      </p:sp>
    </p:spTree>
    <p:extLst>
      <p:ext uri="{BB962C8B-B14F-4D97-AF65-F5344CB8AC3E}">
        <p14:creationId xmlns:p14="http://schemas.microsoft.com/office/powerpoint/2010/main" val="33566146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01928E-EF16-4948-B2B2-88200831281B}"/>
              </a:ext>
            </a:extLst>
          </p:cNvPr>
          <p:cNvSpPr>
            <a:spLocks noGrp="1"/>
          </p:cNvSpPr>
          <p:nvPr>
            <p:ph type="title"/>
          </p:nvPr>
        </p:nvSpPr>
        <p:spPr/>
        <p:txBody>
          <a:bodyPr/>
          <a:lstStyle/>
          <a:p>
            <a:r>
              <a:rPr lang="en-US" dirty="0"/>
              <a:t>Feasibility Studies</a:t>
            </a:r>
          </a:p>
        </p:txBody>
      </p:sp>
      <p:sp>
        <p:nvSpPr>
          <p:cNvPr id="3" name="Content Placeholder 2">
            <a:extLst>
              <a:ext uri="{FF2B5EF4-FFF2-40B4-BE49-F238E27FC236}">
                <a16:creationId xmlns:a16="http://schemas.microsoft.com/office/drawing/2014/main" id="{E5455773-8922-4D5A-9F37-2526222C26AF}"/>
              </a:ext>
            </a:extLst>
          </p:cNvPr>
          <p:cNvSpPr>
            <a:spLocks noGrp="1"/>
          </p:cNvSpPr>
          <p:nvPr>
            <p:ph idx="1"/>
          </p:nvPr>
        </p:nvSpPr>
        <p:spPr>
          <a:xfrm>
            <a:off x="507651" y="1366065"/>
            <a:ext cx="8596668" cy="4544541"/>
          </a:xfrm>
        </p:spPr>
        <p:txBody>
          <a:bodyPr>
            <a:normAutofit/>
          </a:bodyPr>
          <a:lstStyle/>
          <a:p>
            <a:pPr marL="0" indent="0" algn="l">
              <a:buNone/>
            </a:pPr>
            <a:r>
              <a:rPr lang="en-US" sz="2400" b="0" i="0" u="none" strike="noStrike" baseline="0" dirty="0">
                <a:latin typeface="Times New Roman" panose="02020603050405020304" pitchFamily="18" charset="0"/>
              </a:rPr>
              <a:t>The </a:t>
            </a:r>
            <a:r>
              <a:rPr lang="en-US" sz="2400" b="0" i="1" u="none" strike="noStrike" baseline="0" dirty="0">
                <a:latin typeface="Times New Roman" panose="02020603050405020304" pitchFamily="18" charset="0"/>
              </a:rPr>
              <a:t>feasibility analysis </a:t>
            </a:r>
            <a:r>
              <a:rPr lang="en-US" sz="2400" b="0" i="0" u="none" strike="noStrike" baseline="0" dirty="0">
                <a:latin typeface="Times New Roman" panose="02020603050405020304" pitchFamily="18" charset="0"/>
              </a:rPr>
              <a:t>examines key aspects of the proposed project:</a:t>
            </a:r>
          </a:p>
          <a:p>
            <a:pPr algn="l"/>
            <a:r>
              <a:rPr lang="en-US" sz="2400" b="0" i="0" u="none" strike="noStrike" baseline="0" dirty="0">
                <a:latin typeface="Times New Roman" panose="02020603050405020304" pitchFamily="18" charset="0"/>
              </a:rPr>
              <a:t>The technical feasibility (Can we build it?)</a:t>
            </a:r>
          </a:p>
          <a:p>
            <a:pPr algn="l"/>
            <a:r>
              <a:rPr lang="en-US" sz="2400" b="0" i="0" u="none" strike="noStrike" baseline="0" dirty="0">
                <a:latin typeface="AdobePiStd"/>
              </a:rPr>
              <a:t> </a:t>
            </a:r>
            <a:r>
              <a:rPr lang="en-US" sz="2400" b="0" i="0" u="none" strike="noStrike" baseline="0" dirty="0">
                <a:latin typeface="Times New Roman" panose="02020603050405020304" pitchFamily="18" charset="0"/>
              </a:rPr>
              <a:t>The economic feasibility (Will it provide business value?)</a:t>
            </a:r>
          </a:p>
          <a:p>
            <a:pPr algn="l"/>
            <a:r>
              <a:rPr lang="en-US" sz="2400" b="0" i="0" u="none" strike="noStrike" baseline="0" dirty="0">
                <a:latin typeface="AdobePiStd"/>
              </a:rPr>
              <a:t> </a:t>
            </a:r>
            <a:r>
              <a:rPr lang="en-US" sz="2400" b="0" i="0" u="none" strike="noStrike" baseline="0" dirty="0">
                <a:latin typeface="Times New Roman" panose="02020603050405020304" pitchFamily="18" charset="0"/>
              </a:rPr>
              <a:t>The organizational feasibility (If we build it, will it be used?)</a:t>
            </a:r>
          </a:p>
          <a:p>
            <a:pPr algn="l"/>
            <a:r>
              <a:rPr lang="en-US" sz="2400" b="0" i="0" u="none" strike="noStrike" baseline="0" dirty="0">
                <a:latin typeface="Times New Roman" panose="02020603050405020304" pitchFamily="18" charset="0"/>
              </a:rPr>
              <a:t>The system request and feasibility analysis are presented to an information systems </a:t>
            </a:r>
            <a:r>
              <a:rPr lang="en-US" sz="2400" b="0" i="1" u="none" strike="noStrike" baseline="0" dirty="0">
                <a:latin typeface="Times New Roman" panose="02020603050405020304" pitchFamily="18" charset="0"/>
              </a:rPr>
              <a:t>approval committee </a:t>
            </a:r>
            <a:r>
              <a:rPr lang="en-US" sz="2400" b="0" i="0" u="none" strike="noStrike" baseline="0" dirty="0">
                <a:latin typeface="Times New Roman" panose="02020603050405020304" pitchFamily="18" charset="0"/>
              </a:rPr>
              <a:t>(sometimes called a </a:t>
            </a:r>
            <a:r>
              <a:rPr lang="en-US" sz="2400" b="0" i="1" u="none" strike="noStrike" baseline="0" dirty="0">
                <a:latin typeface="Times New Roman" panose="02020603050405020304" pitchFamily="18" charset="0"/>
              </a:rPr>
              <a:t>steering committee</a:t>
            </a:r>
            <a:r>
              <a:rPr lang="en-US" sz="2400" b="0" i="0" u="none" strike="noStrike" baseline="0" dirty="0">
                <a:latin typeface="Times New Roman" panose="02020603050405020304" pitchFamily="18" charset="0"/>
              </a:rPr>
              <a:t>), which decides whether the project should be undertaken.</a:t>
            </a:r>
          </a:p>
          <a:p>
            <a:pPr algn="l"/>
            <a:endParaRPr lang="en-US" dirty="0"/>
          </a:p>
        </p:txBody>
      </p:sp>
    </p:spTree>
    <p:extLst>
      <p:ext uri="{BB962C8B-B14F-4D97-AF65-F5344CB8AC3E}">
        <p14:creationId xmlns:p14="http://schemas.microsoft.com/office/powerpoint/2010/main" val="27248688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0C1034-A58D-417B-B9C7-634206D0CB28}"/>
              </a:ext>
            </a:extLst>
          </p:cNvPr>
          <p:cNvSpPr>
            <a:spLocks noGrp="1"/>
          </p:cNvSpPr>
          <p:nvPr>
            <p:ph type="title"/>
          </p:nvPr>
        </p:nvSpPr>
        <p:spPr>
          <a:xfrm>
            <a:off x="677334" y="609600"/>
            <a:ext cx="8596668" cy="597031"/>
          </a:xfrm>
        </p:spPr>
        <p:txBody>
          <a:bodyPr>
            <a:normAutofit fontScale="90000"/>
          </a:bodyPr>
          <a:lstStyle/>
          <a:p>
            <a:r>
              <a:rPr lang="en-US" dirty="0"/>
              <a:t>Phase 2: Analysis</a:t>
            </a:r>
          </a:p>
        </p:txBody>
      </p:sp>
      <p:pic>
        <p:nvPicPr>
          <p:cNvPr id="5" name="Content Placeholder 4">
            <a:extLst>
              <a:ext uri="{FF2B5EF4-FFF2-40B4-BE49-F238E27FC236}">
                <a16:creationId xmlns:a16="http://schemas.microsoft.com/office/drawing/2014/main" id="{9802EC20-C844-4740-B494-2E5D65CE1B08}"/>
              </a:ext>
            </a:extLst>
          </p:cNvPr>
          <p:cNvPicPr>
            <a:picLocks noGrp="1" noChangeAspect="1"/>
          </p:cNvPicPr>
          <p:nvPr>
            <p:ph idx="1"/>
          </p:nvPr>
        </p:nvPicPr>
        <p:blipFill>
          <a:blip r:embed="rId3"/>
          <a:stretch>
            <a:fillRect/>
          </a:stretch>
        </p:blipFill>
        <p:spPr>
          <a:xfrm>
            <a:off x="791852" y="1357460"/>
            <a:ext cx="9049731" cy="4779389"/>
          </a:xfrm>
        </p:spPr>
      </p:pic>
    </p:spTree>
    <p:extLst>
      <p:ext uri="{BB962C8B-B14F-4D97-AF65-F5344CB8AC3E}">
        <p14:creationId xmlns:p14="http://schemas.microsoft.com/office/powerpoint/2010/main" val="42533864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C59635-6169-B5F5-2949-AB1CB558DFE0}"/>
              </a:ext>
            </a:extLst>
          </p:cNvPr>
          <p:cNvSpPr>
            <a:spLocks noGrp="1"/>
          </p:cNvSpPr>
          <p:nvPr>
            <p:ph type="title"/>
          </p:nvPr>
        </p:nvSpPr>
        <p:spPr>
          <a:xfrm>
            <a:off x="677334" y="609600"/>
            <a:ext cx="8596668" cy="542795"/>
          </a:xfrm>
        </p:spPr>
        <p:txBody>
          <a:bodyPr>
            <a:normAutofit fontScale="90000"/>
          </a:bodyPr>
          <a:lstStyle/>
          <a:p>
            <a:r>
              <a:rPr lang="en-US" dirty="0"/>
              <a:t>Analysis:</a:t>
            </a:r>
          </a:p>
        </p:txBody>
      </p:sp>
      <p:sp>
        <p:nvSpPr>
          <p:cNvPr id="3" name="Content Placeholder 2">
            <a:extLst>
              <a:ext uri="{FF2B5EF4-FFF2-40B4-BE49-F238E27FC236}">
                <a16:creationId xmlns:a16="http://schemas.microsoft.com/office/drawing/2014/main" id="{3E2C5B6A-CC6D-46EB-EE74-3C4BBF7944B2}"/>
              </a:ext>
            </a:extLst>
          </p:cNvPr>
          <p:cNvSpPr>
            <a:spLocks noGrp="1"/>
          </p:cNvSpPr>
          <p:nvPr>
            <p:ph idx="1"/>
          </p:nvPr>
        </p:nvSpPr>
        <p:spPr>
          <a:xfrm>
            <a:off x="677334" y="1365337"/>
            <a:ext cx="8596668" cy="4676025"/>
          </a:xfrm>
        </p:spPr>
        <p:txBody>
          <a:bodyPr>
            <a:normAutofit/>
          </a:bodyPr>
          <a:lstStyle/>
          <a:p>
            <a:pPr algn="l"/>
            <a:r>
              <a:rPr lang="en-US" sz="2400" b="0" i="0" u="none" strike="noStrike" baseline="0" dirty="0">
                <a:latin typeface="NewBaskervilleITCPro-Roman"/>
              </a:rPr>
              <a:t>During this phase, the analyst thoroughly studies the organization’s current procedures and the information systems used to perform organizational tasks.</a:t>
            </a:r>
          </a:p>
          <a:p>
            <a:pPr algn="l"/>
            <a:r>
              <a:rPr lang="en-US" sz="2400" dirty="0">
                <a:latin typeface="NewBaskervilleITCPro-Roman"/>
              </a:rPr>
              <a:t>Analysis Phase is comprised of 2 subphases:</a:t>
            </a:r>
          </a:p>
          <a:p>
            <a:pPr lvl="1"/>
            <a:r>
              <a:rPr lang="en-US" sz="2000" b="1" i="1" dirty="0">
                <a:latin typeface="NewBaskervilleITCPro-Roman"/>
              </a:rPr>
              <a:t>Requirement Determination</a:t>
            </a:r>
            <a:r>
              <a:rPr lang="en-US" sz="2200" dirty="0">
                <a:latin typeface="NewBaskervilleITCPro-Roman"/>
              </a:rPr>
              <a:t>: </a:t>
            </a:r>
            <a:r>
              <a:rPr lang="en-US" sz="2200" b="0" i="0" u="none" strike="noStrike" baseline="0" dirty="0">
                <a:latin typeface="NewBaskervilleITCPro-Roman"/>
              </a:rPr>
              <a:t>In this subphase, analysts work with users to determine what the users want from a proposed system. The requirements determination process usually involves a careful study of any current systems, manual and computerized, that might be replaced or enhanced as part of the project</a:t>
            </a:r>
            <a:endParaRPr lang="en-US" sz="2200" dirty="0"/>
          </a:p>
        </p:txBody>
      </p:sp>
    </p:spTree>
    <p:extLst>
      <p:ext uri="{BB962C8B-B14F-4D97-AF65-F5344CB8AC3E}">
        <p14:creationId xmlns:p14="http://schemas.microsoft.com/office/powerpoint/2010/main" val="7459120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49150A3-8FB6-CA72-ED24-DDA7683121F1}"/>
              </a:ext>
            </a:extLst>
          </p:cNvPr>
          <p:cNvSpPr>
            <a:spLocks noGrp="1"/>
          </p:cNvSpPr>
          <p:nvPr>
            <p:ph idx="1"/>
          </p:nvPr>
        </p:nvSpPr>
        <p:spPr>
          <a:xfrm>
            <a:off x="677334" y="626301"/>
            <a:ext cx="8596668" cy="5415061"/>
          </a:xfrm>
        </p:spPr>
        <p:txBody>
          <a:bodyPr>
            <a:normAutofit/>
          </a:bodyPr>
          <a:lstStyle/>
          <a:p>
            <a:pPr algn="l"/>
            <a:r>
              <a:rPr lang="en-US" sz="2400" dirty="0">
                <a:latin typeface="NewBaskervilleITCPro-Roman"/>
              </a:rPr>
              <a:t>The Second part of Analysis Phase  (Analysis Study)</a:t>
            </a:r>
            <a:endParaRPr lang="en-US" sz="2400" b="0" i="0" u="none" strike="noStrike" baseline="0" dirty="0">
              <a:latin typeface="NewBaskervilleITCPro-Roman"/>
            </a:endParaRPr>
          </a:p>
          <a:p>
            <a:pPr marL="0" indent="0" algn="l">
              <a:buNone/>
            </a:pPr>
            <a:r>
              <a:rPr lang="en-US" sz="2400" dirty="0">
                <a:latin typeface="NewBaskervilleITCPro-Roman"/>
              </a:rPr>
              <a:t>	In the second aspect of  as </a:t>
            </a:r>
            <a:r>
              <a:rPr lang="en-US" sz="2400" b="0" i="0" u="none" strike="noStrike" baseline="0" dirty="0">
                <a:latin typeface="NewBaskervilleITCPro-Roman"/>
              </a:rPr>
              <a:t>analysis, analysts study the requirements and structure 	them according to their interrelationships and eliminate any redundancies.</a:t>
            </a:r>
          </a:p>
          <a:p>
            <a:pPr algn="l"/>
            <a:r>
              <a:rPr lang="en-US" sz="2400" b="0" i="0" u="none" strike="noStrike" baseline="0" dirty="0">
                <a:latin typeface="NewBaskervilleITCPro-Roman"/>
              </a:rPr>
              <a:t>The output of the analysis phase is a description (also known as a System proposal) of the alternative solution recommended by the analysis team. Once the recommendation is accepted by those with funding authority, the analysts can begin to make plans to acquire any hardware and system software necessary to build or operate the system as proposed</a:t>
            </a:r>
            <a:endParaRPr lang="en-US" sz="2400" dirty="0"/>
          </a:p>
        </p:txBody>
      </p:sp>
    </p:spTree>
    <p:extLst>
      <p:ext uri="{BB962C8B-B14F-4D97-AF65-F5344CB8AC3E}">
        <p14:creationId xmlns:p14="http://schemas.microsoft.com/office/powerpoint/2010/main" val="27005145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3140B7F3-40B8-4D99-98A5-33C70E348EC0}"/>
              </a:ext>
            </a:extLst>
          </p:cNvPr>
          <p:cNvPicPr>
            <a:picLocks noGrp="1" noChangeAspect="1"/>
          </p:cNvPicPr>
          <p:nvPr>
            <p:ph idx="1"/>
          </p:nvPr>
        </p:nvPicPr>
        <p:blipFill>
          <a:blip r:embed="rId3"/>
          <a:stretch>
            <a:fillRect/>
          </a:stretch>
        </p:blipFill>
        <p:spPr>
          <a:xfrm>
            <a:off x="895546" y="471340"/>
            <a:ext cx="9530499" cy="5882326"/>
          </a:xfrm>
        </p:spPr>
      </p:pic>
    </p:spTree>
    <p:extLst>
      <p:ext uri="{BB962C8B-B14F-4D97-AF65-F5344CB8AC3E}">
        <p14:creationId xmlns:p14="http://schemas.microsoft.com/office/powerpoint/2010/main" val="15830145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3546F06D-4E63-4E8D-9397-70359586E6A8}"/>
              </a:ext>
            </a:extLst>
          </p:cNvPr>
          <p:cNvPicPr>
            <a:picLocks noGrp="1" noChangeAspect="1"/>
          </p:cNvPicPr>
          <p:nvPr>
            <p:ph idx="1"/>
          </p:nvPr>
        </p:nvPicPr>
        <p:blipFill>
          <a:blip r:embed="rId3"/>
          <a:stretch>
            <a:fillRect/>
          </a:stretch>
        </p:blipFill>
        <p:spPr>
          <a:xfrm>
            <a:off x="678730" y="678730"/>
            <a:ext cx="8964891" cy="5656082"/>
          </a:xfrm>
        </p:spPr>
      </p:pic>
    </p:spTree>
    <p:extLst>
      <p:ext uri="{BB962C8B-B14F-4D97-AF65-F5344CB8AC3E}">
        <p14:creationId xmlns:p14="http://schemas.microsoft.com/office/powerpoint/2010/main" val="5095261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CDFEF0-6CD9-F331-3461-28CD2D88F5E3}"/>
              </a:ext>
            </a:extLst>
          </p:cNvPr>
          <p:cNvSpPr>
            <a:spLocks noGrp="1"/>
          </p:cNvSpPr>
          <p:nvPr>
            <p:ph type="title"/>
          </p:nvPr>
        </p:nvSpPr>
        <p:spPr>
          <a:xfrm>
            <a:off x="677334" y="288100"/>
            <a:ext cx="8596668" cy="663878"/>
          </a:xfrm>
        </p:spPr>
        <p:txBody>
          <a:bodyPr>
            <a:normAutofit/>
          </a:bodyPr>
          <a:lstStyle/>
          <a:p>
            <a:r>
              <a:rPr lang="en-US" dirty="0"/>
              <a:t>Phase 3: The Design Phase</a:t>
            </a:r>
          </a:p>
        </p:txBody>
      </p:sp>
      <p:sp>
        <p:nvSpPr>
          <p:cNvPr id="3" name="Content Placeholder 2">
            <a:extLst>
              <a:ext uri="{FF2B5EF4-FFF2-40B4-BE49-F238E27FC236}">
                <a16:creationId xmlns:a16="http://schemas.microsoft.com/office/drawing/2014/main" id="{7D14DF79-9147-01DD-5E3B-455CA0381B4A}"/>
              </a:ext>
            </a:extLst>
          </p:cNvPr>
          <p:cNvSpPr>
            <a:spLocks noGrp="1"/>
          </p:cNvSpPr>
          <p:nvPr>
            <p:ph idx="1"/>
          </p:nvPr>
        </p:nvSpPr>
        <p:spPr>
          <a:xfrm>
            <a:off x="677334" y="951978"/>
            <a:ext cx="8596668" cy="5323561"/>
          </a:xfrm>
        </p:spPr>
        <p:txBody>
          <a:bodyPr>
            <a:noAutofit/>
          </a:bodyPr>
          <a:lstStyle/>
          <a:p>
            <a:pPr algn="l"/>
            <a:r>
              <a:rPr lang="en-US" sz="2400" b="1" i="0" u="none" strike="noStrike" baseline="0" dirty="0">
                <a:solidFill>
                  <a:srgbClr val="F30D40"/>
                </a:solidFill>
                <a:latin typeface="FuturaLTPro-Bold"/>
              </a:rPr>
              <a:t>Design</a:t>
            </a:r>
          </a:p>
          <a:p>
            <a:pPr algn="l"/>
            <a:r>
              <a:rPr lang="en-US" sz="2400" b="0" i="0" u="none" strike="noStrike" baseline="0" dirty="0">
                <a:solidFill>
                  <a:srgbClr val="000000"/>
                </a:solidFill>
                <a:latin typeface="FuturaLTPro-Light"/>
              </a:rPr>
              <a:t>The third phase of the SDLC in which the description of the recommended solution is converted into logical and then physical system specifications.</a:t>
            </a:r>
          </a:p>
          <a:p>
            <a:pPr algn="l"/>
            <a:r>
              <a:rPr lang="en-US" sz="2400" b="0" i="0" u="none" strike="noStrike" baseline="0" dirty="0">
                <a:latin typeface="NewBaskervilleITCPro-Roman"/>
              </a:rPr>
              <a:t>During design, analysts convert the description of the recommended alternative solution (from the analysis phase) into logical and then physical system specifications. </a:t>
            </a:r>
          </a:p>
          <a:p>
            <a:pPr marL="0" indent="0" algn="l">
              <a:buNone/>
            </a:pPr>
            <a:r>
              <a:rPr lang="en-US" sz="2400" dirty="0">
                <a:latin typeface="NewBaskervilleITCPro-Roman"/>
              </a:rPr>
              <a:t>      </a:t>
            </a:r>
            <a:r>
              <a:rPr lang="en-US" sz="2400" b="0" i="0" u="none" strike="noStrike" baseline="0" dirty="0">
                <a:latin typeface="NewBaskervilleITCPro-Roman"/>
              </a:rPr>
              <a:t>The design must include  all aspects of the system, from</a:t>
            </a:r>
          </a:p>
          <a:p>
            <a:pPr lvl="1"/>
            <a:r>
              <a:rPr lang="en-US" sz="2400" b="0" i="0" u="none" strike="noStrike" baseline="0" dirty="0">
                <a:latin typeface="NewBaskervilleITCPro-Roman"/>
              </a:rPr>
              <a:t>input and output screens </a:t>
            </a:r>
          </a:p>
          <a:p>
            <a:pPr lvl="1"/>
            <a:r>
              <a:rPr lang="en-US" sz="2400" b="0" i="0" u="none" strike="noStrike" baseline="0" dirty="0">
                <a:latin typeface="NewBaskervilleITCPro-Roman"/>
              </a:rPr>
              <a:t> reports,</a:t>
            </a:r>
          </a:p>
          <a:p>
            <a:pPr lvl="1"/>
            <a:r>
              <a:rPr lang="en-US" sz="2400" b="0" i="0" u="none" strike="noStrike" baseline="0" dirty="0">
                <a:latin typeface="NewBaskervilleITCPro-Roman"/>
              </a:rPr>
              <a:t> databases and database structure (tables </a:t>
            </a:r>
            <a:r>
              <a:rPr lang="en-US" sz="2400" b="0" i="0" u="none" strike="noStrike" baseline="0" dirty="0" err="1">
                <a:latin typeface="NewBaskervilleITCPro-Roman"/>
              </a:rPr>
              <a:t>etc</a:t>
            </a:r>
            <a:r>
              <a:rPr lang="en-US" sz="2400" b="0" i="0" u="none" strike="noStrike" baseline="0" dirty="0">
                <a:latin typeface="NewBaskervilleITCPro-Roman"/>
              </a:rPr>
              <a:t> to be used) and </a:t>
            </a:r>
          </a:p>
          <a:p>
            <a:pPr lvl="1"/>
            <a:r>
              <a:rPr lang="en-US" sz="2400" b="0" i="0" u="none" strike="noStrike" baseline="0" dirty="0">
                <a:latin typeface="NewBaskervilleITCPro-Roman"/>
              </a:rPr>
              <a:t>computer processes</a:t>
            </a:r>
            <a:endParaRPr lang="en-US" sz="2400" dirty="0"/>
          </a:p>
        </p:txBody>
      </p:sp>
    </p:spTree>
    <p:extLst>
      <p:ext uri="{BB962C8B-B14F-4D97-AF65-F5344CB8AC3E}">
        <p14:creationId xmlns:p14="http://schemas.microsoft.com/office/powerpoint/2010/main" val="25292007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D2E79C-5C9B-27AF-B6D2-949CB2D6F370}"/>
              </a:ext>
            </a:extLst>
          </p:cNvPr>
          <p:cNvSpPr>
            <a:spLocks noGrp="1"/>
          </p:cNvSpPr>
          <p:nvPr>
            <p:ph type="title"/>
          </p:nvPr>
        </p:nvSpPr>
        <p:spPr>
          <a:xfrm>
            <a:off x="838200" y="365125"/>
            <a:ext cx="10515600" cy="774743"/>
          </a:xfrm>
        </p:spPr>
        <p:txBody>
          <a:bodyPr/>
          <a:lstStyle/>
          <a:p>
            <a:r>
              <a:rPr lang="en-US" b="1" dirty="0"/>
              <a:t>Systems Development Methodology</a:t>
            </a:r>
          </a:p>
        </p:txBody>
      </p:sp>
      <p:sp>
        <p:nvSpPr>
          <p:cNvPr id="3" name="Content Placeholder 2">
            <a:extLst>
              <a:ext uri="{FF2B5EF4-FFF2-40B4-BE49-F238E27FC236}">
                <a16:creationId xmlns:a16="http://schemas.microsoft.com/office/drawing/2014/main" id="{5B19D13D-2CD2-CC8D-C884-7708A609AD77}"/>
              </a:ext>
            </a:extLst>
          </p:cNvPr>
          <p:cNvSpPr>
            <a:spLocks noGrp="1"/>
          </p:cNvSpPr>
          <p:nvPr>
            <p:ph idx="1"/>
          </p:nvPr>
        </p:nvSpPr>
        <p:spPr>
          <a:xfrm>
            <a:off x="838200" y="1265129"/>
            <a:ext cx="10515600" cy="4911834"/>
          </a:xfrm>
        </p:spPr>
        <p:txBody>
          <a:bodyPr>
            <a:normAutofit/>
          </a:bodyPr>
          <a:lstStyle/>
          <a:p>
            <a:pPr algn="l"/>
            <a:r>
              <a:rPr lang="en-US" b="0" i="0" u="none" strike="noStrike" baseline="0" dirty="0">
                <a:latin typeface="Times New Roman" panose="02020603050405020304" pitchFamily="18" charset="0"/>
                <a:cs typeface="Times New Roman" panose="02020603050405020304" pitchFamily="18" charset="0"/>
              </a:rPr>
              <a:t>A standard process followed in an organization to conduct all the steps necessary to analyze, design, implement, and maintain information systems.</a:t>
            </a:r>
            <a:endParaRPr lang="en-US" dirty="0">
              <a:latin typeface="Times New Roman" panose="02020603050405020304" pitchFamily="18" charset="0"/>
              <a:cs typeface="Times New Roman" panose="02020603050405020304" pitchFamily="18" charset="0"/>
            </a:endParaRPr>
          </a:p>
          <a:p>
            <a:pPr algn="l"/>
            <a:r>
              <a:rPr lang="en-US" dirty="0">
                <a:latin typeface="Times New Roman" panose="02020603050405020304" pitchFamily="18" charset="0"/>
                <a:cs typeface="Times New Roman" panose="02020603050405020304" pitchFamily="18" charset="0"/>
              </a:rPr>
              <a:t>For example, a commercial product follows a life cycle in that it is created, tested, and introduced to the market. Its sales increase, peak, and decline. Finally, the product is removed from the market and replaced by something else.</a:t>
            </a:r>
          </a:p>
          <a:p>
            <a:pPr algn="l"/>
            <a:r>
              <a:rPr lang="en-US" b="0" i="0" u="none" strike="noStrike" baseline="0" dirty="0">
                <a:latin typeface="Times New Roman" panose="02020603050405020304" pitchFamily="18" charset="0"/>
                <a:cs typeface="Times New Roman" panose="02020603050405020304" pitchFamily="18" charset="0"/>
              </a:rPr>
              <a:t>The </a:t>
            </a:r>
            <a:r>
              <a:rPr lang="en-US" b="1" i="0" u="none" strike="noStrike" baseline="0" dirty="0">
                <a:latin typeface="Times New Roman" panose="02020603050405020304" pitchFamily="18" charset="0"/>
                <a:cs typeface="Times New Roman" panose="02020603050405020304" pitchFamily="18" charset="0"/>
              </a:rPr>
              <a:t>systems development life cycle (SDLC) </a:t>
            </a:r>
            <a:r>
              <a:rPr lang="en-US" b="0" i="0" u="none" strike="noStrike" baseline="0" dirty="0">
                <a:latin typeface="Times New Roman" panose="02020603050405020304" pitchFamily="18" charset="0"/>
                <a:cs typeface="Times New Roman" panose="02020603050405020304" pitchFamily="18" charset="0"/>
              </a:rPr>
              <a:t>is a common methodology for systems development in many organizations; it features several phases that mark the progress of the systems analysis and design effort</a:t>
            </a:r>
            <a:r>
              <a:rPr lang="en-US" sz="2400" b="0" i="0" u="none" strike="noStrike" baseline="0" dirty="0">
                <a:latin typeface="Times New Roman" panose="02020603050405020304" pitchFamily="18" charset="0"/>
                <a:cs typeface="Times New Roman" panose="02020603050405020304" pitchFamily="18" charset="0"/>
              </a:rPr>
              <a:t>.</a:t>
            </a: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7494387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79C470-238B-44BC-8AD9-D8C1D90D51FB}"/>
              </a:ext>
            </a:extLst>
          </p:cNvPr>
          <p:cNvSpPr>
            <a:spLocks noGrp="1"/>
          </p:cNvSpPr>
          <p:nvPr>
            <p:ph type="title"/>
          </p:nvPr>
        </p:nvSpPr>
        <p:spPr>
          <a:xfrm>
            <a:off x="677334" y="609600"/>
            <a:ext cx="8596668" cy="559324"/>
          </a:xfrm>
        </p:spPr>
        <p:txBody>
          <a:bodyPr>
            <a:normAutofit fontScale="90000"/>
          </a:bodyPr>
          <a:lstStyle/>
          <a:p>
            <a:r>
              <a:rPr lang="en-US" dirty="0"/>
              <a:t>Phase 3: Design</a:t>
            </a:r>
          </a:p>
        </p:txBody>
      </p:sp>
      <p:pic>
        <p:nvPicPr>
          <p:cNvPr id="5" name="Content Placeholder 4">
            <a:extLst>
              <a:ext uri="{FF2B5EF4-FFF2-40B4-BE49-F238E27FC236}">
                <a16:creationId xmlns:a16="http://schemas.microsoft.com/office/drawing/2014/main" id="{15ABDD2E-7F7E-44CB-BE6E-D29DC55BA930}"/>
              </a:ext>
            </a:extLst>
          </p:cNvPr>
          <p:cNvPicPr>
            <a:picLocks noGrp="1" noChangeAspect="1"/>
          </p:cNvPicPr>
          <p:nvPr>
            <p:ph idx="1"/>
          </p:nvPr>
        </p:nvPicPr>
        <p:blipFill>
          <a:blip r:embed="rId3"/>
          <a:stretch>
            <a:fillRect/>
          </a:stretch>
        </p:blipFill>
        <p:spPr>
          <a:xfrm>
            <a:off x="556181" y="1168924"/>
            <a:ext cx="9172281" cy="5079476"/>
          </a:xfrm>
        </p:spPr>
      </p:pic>
    </p:spTree>
    <p:extLst>
      <p:ext uri="{BB962C8B-B14F-4D97-AF65-F5344CB8AC3E}">
        <p14:creationId xmlns:p14="http://schemas.microsoft.com/office/powerpoint/2010/main" val="103459667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824297-8313-4661-B12E-1607A85C3293}"/>
              </a:ext>
            </a:extLst>
          </p:cNvPr>
          <p:cNvSpPr>
            <a:spLocks noGrp="1"/>
          </p:cNvSpPr>
          <p:nvPr>
            <p:ph type="title"/>
          </p:nvPr>
        </p:nvSpPr>
        <p:spPr>
          <a:xfrm>
            <a:off x="677334" y="275574"/>
            <a:ext cx="8596668" cy="751560"/>
          </a:xfrm>
        </p:spPr>
        <p:txBody>
          <a:bodyPr/>
          <a:lstStyle/>
          <a:p>
            <a:r>
              <a:rPr lang="en-US" dirty="0"/>
              <a:t>Physical and Logical Design</a:t>
            </a:r>
          </a:p>
        </p:txBody>
      </p:sp>
      <p:sp>
        <p:nvSpPr>
          <p:cNvPr id="3" name="Content Placeholder 2">
            <a:extLst>
              <a:ext uri="{FF2B5EF4-FFF2-40B4-BE49-F238E27FC236}">
                <a16:creationId xmlns:a16="http://schemas.microsoft.com/office/drawing/2014/main" id="{EF207F2F-2EF0-1DC0-CBD6-E246F8611472}"/>
              </a:ext>
            </a:extLst>
          </p:cNvPr>
          <p:cNvSpPr>
            <a:spLocks noGrp="1"/>
          </p:cNvSpPr>
          <p:nvPr>
            <p:ph idx="1"/>
          </p:nvPr>
        </p:nvSpPr>
        <p:spPr>
          <a:xfrm>
            <a:off x="677334" y="1127343"/>
            <a:ext cx="8596668" cy="4914020"/>
          </a:xfrm>
        </p:spPr>
        <p:txBody>
          <a:bodyPr/>
          <a:lstStyle/>
          <a:p>
            <a:pPr algn="l"/>
            <a:r>
              <a:rPr lang="en-US" sz="1800" b="1" i="0" u="none" strike="noStrike" baseline="0" dirty="0">
                <a:solidFill>
                  <a:srgbClr val="F30D40"/>
                </a:solidFill>
                <a:latin typeface="FuturaLTPro-Bold"/>
              </a:rPr>
              <a:t>Logical design:</a:t>
            </a:r>
          </a:p>
          <a:p>
            <a:pPr algn="l"/>
            <a:r>
              <a:rPr lang="en-US" sz="1800" b="0" i="0" u="none" strike="noStrike" baseline="0" dirty="0">
                <a:solidFill>
                  <a:srgbClr val="000000"/>
                </a:solidFill>
                <a:latin typeface="FuturaLTPro-Light"/>
              </a:rPr>
              <a:t>The part of the design phase of the SDLC in which all functional features of the system chosen for development in analysis are described independently of any computer platform</a:t>
            </a:r>
          </a:p>
          <a:p>
            <a:pPr algn="l"/>
            <a:endParaRPr lang="en-US" dirty="0">
              <a:solidFill>
                <a:srgbClr val="000000"/>
              </a:solidFill>
              <a:latin typeface="FuturaLTPro-Light"/>
            </a:endParaRPr>
          </a:p>
          <a:p>
            <a:pPr algn="l"/>
            <a:r>
              <a:rPr lang="en-US" sz="1800" b="1" i="0" u="none" strike="noStrike" baseline="0" dirty="0">
                <a:solidFill>
                  <a:srgbClr val="F30D40"/>
                </a:solidFill>
                <a:latin typeface="FuturaLTPro-Bold"/>
              </a:rPr>
              <a:t>Physical design</a:t>
            </a:r>
          </a:p>
          <a:p>
            <a:pPr algn="l"/>
            <a:r>
              <a:rPr lang="en-US" sz="1800" b="0" i="0" u="none" strike="noStrike" baseline="0" dirty="0">
                <a:solidFill>
                  <a:srgbClr val="000000"/>
                </a:solidFill>
                <a:latin typeface="FuturaLTPro-Light"/>
              </a:rPr>
              <a:t>The part of the design phase of the SDLC in which the logical specifications of the system from logical design are transformed into technology-specific details from which all programming and system construction can be accomplished</a:t>
            </a:r>
            <a:endParaRPr lang="en-US" dirty="0"/>
          </a:p>
        </p:txBody>
      </p:sp>
    </p:spTree>
    <p:extLst>
      <p:ext uri="{BB962C8B-B14F-4D97-AF65-F5344CB8AC3E}">
        <p14:creationId xmlns:p14="http://schemas.microsoft.com/office/powerpoint/2010/main" val="23790587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518C39DB-C9D5-4385-A668-97F42A0F25C4}"/>
              </a:ext>
            </a:extLst>
          </p:cNvPr>
          <p:cNvPicPr>
            <a:picLocks noGrp="1" noChangeAspect="1"/>
          </p:cNvPicPr>
          <p:nvPr>
            <p:ph idx="1"/>
          </p:nvPr>
        </p:nvPicPr>
        <p:blipFill>
          <a:blip r:embed="rId2"/>
          <a:stretch>
            <a:fillRect/>
          </a:stretch>
        </p:blipFill>
        <p:spPr>
          <a:xfrm>
            <a:off x="424206" y="518474"/>
            <a:ext cx="9841584" cy="6070862"/>
          </a:xfrm>
        </p:spPr>
      </p:pic>
    </p:spTree>
    <p:extLst>
      <p:ext uri="{BB962C8B-B14F-4D97-AF65-F5344CB8AC3E}">
        <p14:creationId xmlns:p14="http://schemas.microsoft.com/office/powerpoint/2010/main" val="22688671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A0867D-ED92-4CD9-98E7-6C35A20A6826}"/>
              </a:ext>
            </a:extLst>
          </p:cNvPr>
          <p:cNvSpPr>
            <a:spLocks noGrp="1"/>
          </p:cNvSpPr>
          <p:nvPr>
            <p:ph type="title"/>
          </p:nvPr>
        </p:nvSpPr>
        <p:spPr>
          <a:xfrm>
            <a:off x="677334" y="597074"/>
            <a:ext cx="8596668" cy="1320800"/>
          </a:xfrm>
        </p:spPr>
        <p:txBody>
          <a:bodyPr/>
          <a:lstStyle/>
          <a:p>
            <a:r>
              <a:rPr lang="en-US" dirty="0"/>
              <a:t>Design</a:t>
            </a:r>
          </a:p>
        </p:txBody>
      </p:sp>
      <p:sp>
        <p:nvSpPr>
          <p:cNvPr id="3" name="Content Placeholder 2">
            <a:extLst>
              <a:ext uri="{FF2B5EF4-FFF2-40B4-BE49-F238E27FC236}">
                <a16:creationId xmlns:a16="http://schemas.microsoft.com/office/drawing/2014/main" id="{75454CFB-2402-42FC-80D6-D7A31669D24E}"/>
              </a:ext>
            </a:extLst>
          </p:cNvPr>
          <p:cNvSpPr>
            <a:spLocks noGrp="1"/>
          </p:cNvSpPr>
          <p:nvPr>
            <p:ph idx="1"/>
          </p:nvPr>
        </p:nvSpPr>
        <p:spPr/>
        <p:txBody>
          <a:bodyPr>
            <a:normAutofit/>
          </a:bodyPr>
          <a:lstStyle/>
          <a:p>
            <a:pPr algn="l"/>
            <a:r>
              <a:rPr lang="en-US" sz="2800" b="0" i="0" u="none" strike="noStrike" baseline="0" dirty="0">
                <a:latin typeface="NewBaskervilleITCPro-Roman"/>
              </a:rPr>
              <a:t>The final product of the design phase is the physical system specifications in a form ready to be turned over to programmers and other system builders for construction. </a:t>
            </a:r>
          </a:p>
          <a:p>
            <a:pPr algn="l"/>
            <a:endParaRPr lang="en-US" dirty="0">
              <a:latin typeface="NewBaskervilleITCPro-Roman"/>
            </a:endParaRPr>
          </a:p>
        </p:txBody>
      </p:sp>
    </p:spTree>
    <p:extLst>
      <p:ext uri="{BB962C8B-B14F-4D97-AF65-F5344CB8AC3E}">
        <p14:creationId xmlns:p14="http://schemas.microsoft.com/office/powerpoint/2010/main" val="18284200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82628CB4-D6A0-060F-3DE4-D494173EB4D0}"/>
              </a:ext>
            </a:extLst>
          </p:cNvPr>
          <p:cNvPicPr>
            <a:picLocks noGrp="1" noChangeAspect="1"/>
          </p:cNvPicPr>
          <p:nvPr>
            <p:ph idx="1"/>
          </p:nvPr>
        </p:nvPicPr>
        <p:blipFill>
          <a:blip r:embed="rId2"/>
          <a:stretch>
            <a:fillRect/>
          </a:stretch>
        </p:blipFill>
        <p:spPr>
          <a:xfrm>
            <a:off x="1390389" y="325438"/>
            <a:ext cx="7553195" cy="6330325"/>
          </a:xfrm>
        </p:spPr>
      </p:pic>
    </p:spTree>
    <p:extLst>
      <p:ext uri="{BB962C8B-B14F-4D97-AF65-F5344CB8AC3E}">
        <p14:creationId xmlns:p14="http://schemas.microsoft.com/office/powerpoint/2010/main" val="108084150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C1A159-6A8F-B0FF-710A-94EE9D1BA8BD}"/>
              </a:ext>
            </a:extLst>
          </p:cNvPr>
          <p:cNvSpPr>
            <a:spLocks noGrp="1"/>
          </p:cNvSpPr>
          <p:nvPr>
            <p:ph type="title"/>
          </p:nvPr>
        </p:nvSpPr>
        <p:spPr/>
        <p:txBody>
          <a:bodyPr/>
          <a:lstStyle/>
          <a:p>
            <a:r>
              <a:rPr lang="en-US" dirty="0"/>
              <a:t>Phase 4: Implementation Phase</a:t>
            </a:r>
          </a:p>
        </p:txBody>
      </p:sp>
      <p:sp>
        <p:nvSpPr>
          <p:cNvPr id="3" name="Content Placeholder 2">
            <a:extLst>
              <a:ext uri="{FF2B5EF4-FFF2-40B4-BE49-F238E27FC236}">
                <a16:creationId xmlns:a16="http://schemas.microsoft.com/office/drawing/2014/main" id="{FB3A6A94-2A7E-89EF-2DDC-E2702805371F}"/>
              </a:ext>
            </a:extLst>
          </p:cNvPr>
          <p:cNvSpPr>
            <a:spLocks noGrp="1"/>
          </p:cNvSpPr>
          <p:nvPr>
            <p:ph idx="1"/>
          </p:nvPr>
        </p:nvSpPr>
        <p:spPr>
          <a:xfrm>
            <a:off x="852698" y="1270000"/>
            <a:ext cx="8596668" cy="5033375"/>
          </a:xfrm>
        </p:spPr>
        <p:txBody>
          <a:bodyPr>
            <a:noAutofit/>
          </a:bodyPr>
          <a:lstStyle/>
          <a:p>
            <a:pPr marL="0" indent="0" algn="l">
              <a:buNone/>
            </a:pPr>
            <a:r>
              <a:rPr lang="en-US" sz="2400" b="0" i="0" u="none" strike="noStrike" baseline="0" dirty="0">
                <a:solidFill>
                  <a:srgbClr val="000000"/>
                </a:solidFill>
                <a:latin typeface="Times New Roman" panose="02020603050405020304" pitchFamily="18" charset="0"/>
                <a:cs typeface="Times New Roman" panose="02020603050405020304" pitchFamily="18" charset="0"/>
              </a:rPr>
              <a:t>The fourth phase of the SDLC, in which the information system is coded,</a:t>
            </a:r>
          </a:p>
          <a:p>
            <a:pPr marL="0" indent="0" algn="l">
              <a:buNone/>
            </a:pPr>
            <a:r>
              <a:rPr lang="en-US" sz="2400" b="0" i="0" u="none" strike="noStrike" baseline="0" dirty="0">
                <a:solidFill>
                  <a:srgbClr val="000000"/>
                </a:solidFill>
                <a:latin typeface="Times New Roman" panose="02020603050405020304" pitchFamily="18" charset="0"/>
                <a:cs typeface="Times New Roman" panose="02020603050405020304" pitchFamily="18" charset="0"/>
              </a:rPr>
              <a:t>tested, installed, and supported in the organization.</a:t>
            </a:r>
          </a:p>
          <a:p>
            <a:pPr marL="0" indent="0" algn="l">
              <a:buNone/>
            </a:pPr>
            <a:r>
              <a:rPr lang="en-US" sz="2400" b="0" i="0" u="none" strike="noStrike" baseline="0" dirty="0">
                <a:latin typeface="Times New Roman" panose="02020603050405020304" pitchFamily="18" charset="0"/>
                <a:cs typeface="Times New Roman" panose="02020603050405020304" pitchFamily="18" charset="0"/>
              </a:rPr>
              <a:t>The physical system specifications, whether in the form of a detailed model or as detailed written specifications, are turned over to programmers as the first part of the implementation phase.</a:t>
            </a:r>
          </a:p>
          <a:p>
            <a:pPr marL="0" indent="0" algn="l">
              <a:buNone/>
            </a:pPr>
            <a:r>
              <a:rPr lang="en-US" sz="2400" b="0" i="0" u="none" strike="noStrike" baseline="0" dirty="0">
                <a:latin typeface="Times New Roman" panose="02020603050405020304" pitchFamily="18" charset="0"/>
                <a:cs typeface="Times New Roman" panose="02020603050405020304" pitchFamily="18" charset="0"/>
              </a:rPr>
              <a:t>During implementation, analysts turn system specifications into a working system that is tested and then put into use. Implementation includes coding, testing, and installation. During coding, programmers write the programs that make up the system</a:t>
            </a: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8120127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7E049-47E3-4D77-A472-32B3934452C3}"/>
              </a:ext>
            </a:extLst>
          </p:cNvPr>
          <p:cNvSpPr>
            <a:spLocks noGrp="1"/>
          </p:cNvSpPr>
          <p:nvPr>
            <p:ph type="title"/>
          </p:nvPr>
        </p:nvSpPr>
        <p:spPr>
          <a:xfrm>
            <a:off x="677334" y="609600"/>
            <a:ext cx="8596668" cy="640080"/>
          </a:xfrm>
        </p:spPr>
        <p:txBody>
          <a:bodyPr/>
          <a:lstStyle/>
          <a:p>
            <a:r>
              <a:rPr lang="en-US" dirty="0"/>
              <a:t>Phase 4: Implementation</a:t>
            </a:r>
          </a:p>
        </p:txBody>
      </p:sp>
      <p:pic>
        <p:nvPicPr>
          <p:cNvPr id="5" name="Content Placeholder 4">
            <a:extLst>
              <a:ext uri="{FF2B5EF4-FFF2-40B4-BE49-F238E27FC236}">
                <a16:creationId xmlns:a16="http://schemas.microsoft.com/office/drawing/2014/main" id="{DA1E79C6-4A3B-4B81-8F43-8587425265EF}"/>
              </a:ext>
            </a:extLst>
          </p:cNvPr>
          <p:cNvPicPr>
            <a:picLocks noGrp="1" noChangeAspect="1"/>
          </p:cNvPicPr>
          <p:nvPr>
            <p:ph idx="1"/>
          </p:nvPr>
        </p:nvPicPr>
        <p:blipFill>
          <a:blip r:embed="rId3"/>
          <a:stretch>
            <a:fillRect/>
          </a:stretch>
        </p:blipFill>
        <p:spPr>
          <a:xfrm>
            <a:off x="386080" y="1605280"/>
            <a:ext cx="9184639" cy="4643120"/>
          </a:xfrm>
        </p:spPr>
      </p:pic>
    </p:spTree>
    <p:extLst>
      <p:ext uri="{BB962C8B-B14F-4D97-AF65-F5344CB8AC3E}">
        <p14:creationId xmlns:p14="http://schemas.microsoft.com/office/powerpoint/2010/main" val="205492893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09D8E6-4BB7-4354-959B-BC275A5EA56E}"/>
              </a:ext>
            </a:extLst>
          </p:cNvPr>
          <p:cNvSpPr>
            <a:spLocks noGrp="1"/>
          </p:cNvSpPr>
          <p:nvPr>
            <p:ph type="title"/>
          </p:nvPr>
        </p:nvSpPr>
        <p:spPr/>
        <p:txBody>
          <a:bodyPr/>
          <a:lstStyle/>
          <a:p>
            <a:r>
              <a:rPr lang="en-US" dirty="0"/>
              <a:t>Three Implementation Steps</a:t>
            </a:r>
          </a:p>
        </p:txBody>
      </p:sp>
      <p:pic>
        <p:nvPicPr>
          <p:cNvPr id="5" name="Content Placeholder 4">
            <a:extLst>
              <a:ext uri="{FF2B5EF4-FFF2-40B4-BE49-F238E27FC236}">
                <a16:creationId xmlns:a16="http://schemas.microsoft.com/office/drawing/2014/main" id="{1B4FB28E-41EC-4714-A224-02A967BBC058}"/>
              </a:ext>
            </a:extLst>
          </p:cNvPr>
          <p:cNvPicPr>
            <a:picLocks noGrp="1" noChangeAspect="1"/>
          </p:cNvPicPr>
          <p:nvPr>
            <p:ph idx="1"/>
          </p:nvPr>
        </p:nvPicPr>
        <p:blipFill>
          <a:blip r:embed="rId3"/>
          <a:stretch>
            <a:fillRect/>
          </a:stretch>
        </p:blipFill>
        <p:spPr>
          <a:xfrm>
            <a:off x="853440" y="1442720"/>
            <a:ext cx="9174480" cy="4805680"/>
          </a:xfrm>
        </p:spPr>
      </p:pic>
    </p:spTree>
    <p:extLst>
      <p:ext uri="{BB962C8B-B14F-4D97-AF65-F5344CB8AC3E}">
        <p14:creationId xmlns:p14="http://schemas.microsoft.com/office/powerpoint/2010/main" val="193490323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2B6CD18-B3EA-1189-8F85-31BE04EE9C81}"/>
              </a:ext>
            </a:extLst>
          </p:cNvPr>
          <p:cNvSpPr>
            <a:spLocks noGrp="1"/>
          </p:cNvSpPr>
          <p:nvPr>
            <p:ph idx="1"/>
          </p:nvPr>
        </p:nvSpPr>
        <p:spPr>
          <a:xfrm>
            <a:off x="677334" y="363255"/>
            <a:ext cx="8596668" cy="5678107"/>
          </a:xfrm>
        </p:spPr>
        <p:txBody>
          <a:bodyPr>
            <a:normAutofit/>
          </a:bodyPr>
          <a:lstStyle/>
          <a:p>
            <a:r>
              <a:rPr lang="en-US" sz="2400" dirty="0"/>
              <a:t>Implementation Steps Explained</a:t>
            </a:r>
          </a:p>
          <a:p>
            <a:pPr algn="l"/>
            <a:r>
              <a:rPr lang="en-US" sz="2400" dirty="0"/>
              <a:t>Coding: </a:t>
            </a:r>
            <a:r>
              <a:rPr lang="en-US" sz="2400" b="0" i="0" u="none" strike="noStrike" baseline="0" dirty="0">
                <a:latin typeface="NewBaskervilleITCPro-Roman"/>
              </a:rPr>
              <a:t>During coding, programmers write the programs that make up the system. </a:t>
            </a:r>
          </a:p>
          <a:p>
            <a:pPr algn="l"/>
            <a:r>
              <a:rPr lang="en-US" sz="2400" dirty="0">
                <a:latin typeface="NewBaskervilleITCPro-Roman"/>
              </a:rPr>
              <a:t>Testing: </a:t>
            </a:r>
            <a:r>
              <a:rPr lang="en-US" sz="2400" b="0" i="0" u="none" strike="noStrike" baseline="0" dirty="0">
                <a:latin typeface="NewBaskervilleITCPro-Roman"/>
              </a:rPr>
              <a:t>During testing, programmers and analysts test individual programs and the entire system in order to find and correct errors</a:t>
            </a:r>
          </a:p>
          <a:p>
            <a:pPr algn="l"/>
            <a:r>
              <a:rPr lang="en-US" sz="2400" dirty="0">
                <a:latin typeface="NewBaskervilleITCPro-Roman"/>
              </a:rPr>
              <a:t>Installation: </a:t>
            </a:r>
            <a:r>
              <a:rPr lang="en-US" sz="2400" b="0" i="0" u="none" strike="noStrike" baseline="0" dirty="0">
                <a:latin typeface="NewBaskervilleITCPro-Roman"/>
              </a:rPr>
              <a:t>During installation, the new system becomes part of the daily activities of the organization. Application software is installed, or loaded, on existing or new hardware, and users are introduced to the new system and trained</a:t>
            </a:r>
          </a:p>
          <a:p>
            <a:pPr algn="l"/>
            <a:r>
              <a:rPr lang="en-US" sz="2400" i="1" dirty="0">
                <a:latin typeface="Times New Roman" panose="02020603050405020304" pitchFamily="18" charset="0"/>
                <a:cs typeface="Times New Roman" panose="02020603050405020304" pitchFamily="18" charset="0"/>
              </a:rPr>
              <a:t>NB: </a:t>
            </a:r>
            <a:r>
              <a:rPr lang="en-US" sz="2400" b="0" i="1" u="none" strike="noStrike" baseline="0" dirty="0">
                <a:latin typeface="Times New Roman" panose="02020603050405020304" pitchFamily="18" charset="0"/>
                <a:cs typeface="Times New Roman" panose="02020603050405020304" pitchFamily="18" charset="0"/>
              </a:rPr>
              <a:t>Implementation can continue for as long as the system exists, because ongoing user support is also part of implementation</a:t>
            </a:r>
            <a:r>
              <a:rPr lang="en-US" sz="1800" b="0" i="0" u="none" strike="noStrike" baseline="0" dirty="0">
                <a:latin typeface="NewBaskervilleITCPro-Roman"/>
              </a:rPr>
              <a:t>.</a:t>
            </a:r>
            <a:endParaRPr lang="en-US" sz="2400" b="0" i="0" u="none" strike="noStrike" baseline="0" dirty="0">
              <a:latin typeface="NewBaskervilleITCPro-Roman"/>
            </a:endParaRPr>
          </a:p>
          <a:p>
            <a:pPr algn="l"/>
            <a:endParaRPr lang="en-US" sz="2400" dirty="0"/>
          </a:p>
        </p:txBody>
      </p:sp>
    </p:spTree>
    <p:extLst>
      <p:ext uri="{BB962C8B-B14F-4D97-AF65-F5344CB8AC3E}">
        <p14:creationId xmlns:p14="http://schemas.microsoft.com/office/powerpoint/2010/main" val="252080941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4B820-16B4-8873-F459-BBA1F4E02261}"/>
              </a:ext>
            </a:extLst>
          </p:cNvPr>
          <p:cNvSpPr>
            <a:spLocks noGrp="1"/>
          </p:cNvSpPr>
          <p:nvPr>
            <p:ph type="title"/>
          </p:nvPr>
        </p:nvSpPr>
        <p:spPr/>
        <p:txBody>
          <a:bodyPr/>
          <a:lstStyle/>
          <a:p>
            <a:r>
              <a:rPr lang="en-US" dirty="0"/>
              <a:t>Phase 5: Maintenance</a:t>
            </a:r>
          </a:p>
        </p:txBody>
      </p:sp>
      <p:sp>
        <p:nvSpPr>
          <p:cNvPr id="3" name="Content Placeholder 2">
            <a:extLst>
              <a:ext uri="{FF2B5EF4-FFF2-40B4-BE49-F238E27FC236}">
                <a16:creationId xmlns:a16="http://schemas.microsoft.com/office/drawing/2014/main" id="{DBE59F6E-13C6-1048-1348-4D27F1BA2070}"/>
              </a:ext>
            </a:extLst>
          </p:cNvPr>
          <p:cNvSpPr>
            <a:spLocks noGrp="1"/>
          </p:cNvSpPr>
          <p:nvPr>
            <p:ph idx="1"/>
          </p:nvPr>
        </p:nvSpPr>
        <p:spPr>
          <a:xfrm>
            <a:off x="677334" y="1240077"/>
            <a:ext cx="8596668" cy="4801285"/>
          </a:xfrm>
        </p:spPr>
        <p:txBody>
          <a:bodyPr>
            <a:normAutofit/>
          </a:bodyPr>
          <a:lstStyle/>
          <a:p>
            <a:pPr marL="0" indent="0" algn="l">
              <a:buNone/>
            </a:pPr>
            <a:endParaRPr lang="en-US" sz="1800" b="1" i="0" u="none" strike="noStrike" baseline="0" dirty="0">
              <a:solidFill>
                <a:srgbClr val="F30D40"/>
              </a:solidFill>
              <a:latin typeface="FuturaLTPro-Bold"/>
            </a:endParaRPr>
          </a:p>
          <a:p>
            <a:pPr algn="l"/>
            <a:r>
              <a:rPr lang="en-US" sz="2400" b="0" i="0" u="none" strike="noStrike" baseline="0" dirty="0">
                <a:solidFill>
                  <a:srgbClr val="000000"/>
                </a:solidFill>
                <a:latin typeface="Times New Roman" panose="02020603050405020304" pitchFamily="18" charset="0"/>
                <a:cs typeface="Times New Roman" panose="02020603050405020304" pitchFamily="18" charset="0"/>
              </a:rPr>
              <a:t>The final phase of the SDLC, in which an information system is systematically repaired and improved.</a:t>
            </a:r>
          </a:p>
          <a:p>
            <a:pPr algn="l"/>
            <a:r>
              <a:rPr lang="en-US" sz="2400" b="0" i="0" u="none" strike="noStrike" baseline="0" dirty="0">
                <a:latin typeface="Times New Roman" panose="02020603050405020304" pitchFamily="18" charset="0"/>
                <a:cs typeface="Times New Roman" panose="02020603050405020304" pitchFamily="18" charset="0"/>
              </a:rPr>
              <a:t>The fifth and final phase in the SDLC is </a:t>
            </a:r>
            <a:r>
              <a:rPr lang="en-US" sz="2400" b="1" i="0" u="none" strike="noStrike" baseline="0" dirty="0">
                <a:latin typeface="Times New Roman" panose="02020603050405020304" pitchFamily="18" charset="0"/>
                <a:cs typeface="Times New Roman" panose="02020603050405020304" pitchFamily="18" charset="0"/>
              </a:rPr>
              <a:t>maintenance</a:t>
            </a:r>
            <a:r>
              <a:rPr lang="en-US" sz="2400" b="0" i="0" u="none" strike="noStrike" baseline="0" dirty="0">
                <a:latin typeface="Times New Roman" panose="02020603050405020304" pitchFamily="18" charset="0"/>
                <a:cs typeface="Times New Roman" panose="02020603050405020304" pitchFamily="18" charset="0"/>
              </a:rPr>
              <a:t>. When a system (including its training, documentation, and support) is operating in an organization, users sometimes find problems with how it works and often think of better ways to perform its functions.</a:t>
            </a:r>
          </a:p>
          <a:p>
            <a:pPr algn="l"/>
            <a:r>
              <a:rPr lang="en-US" sz="2400" b="0" i="0" u="none" strike="noStrike" baseline="0" dirty="0">
                <a:latin typeface="Times New Roman" panose="02020603050405020304" pitchFamily="18" charset="0"/>
                <a:cs typeface="Times New Roman" panose="02020603050405020304" pitchFamily="18" charset="0"/>
              </a:rPr>
              <a:t>In maintenance, programmers make the changes that users ask for and modify the system to reflect evolving business conditions. These changes are necessary to keep the system running and useful.</a:t>
            </a: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922746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991388-6706-4273-B1A3-670A714FF425}"/>
              </a:ext>
            </a:extLst>
          </p:cNvPr>
          <p:cNvSpPr>
            <a:spLocks noGrp="1"/>
          </p:cNvSpPr>
          <p:nvPr>
            <p:ph type="title"/>
          </p:nvPr>
        </p:nvSpPr>
        <p:spPr/>
        <p:txBody>
          <a:bodyPr/>
          <a:lstStyle/>
          <a:p>
            <a:r>
              <a:rPr lang="en-US" dirty="0"/>
              <a:t>System Development Life Cycle</a:t>
            </a:r>
          </a:p>
        </p:txBody>
      </p:sp>
      <p:sp>
        <p:nvSpPr>
          <p:cNvPr id="3" name="Content Placeholder 2">
            <a:extLst>
              <a:ext uri="{FF2B5EF4-FFF2-40B4-BE49-F238E27FC236}">
                <a16:creationId xmlns:a16="http://schemas.microsoft.com/office/drawing/2014/main" id="{3E607FA2-976E-426C-AA1B-6A78E85FF4E3}"/>
              </a:ext>
            </a:extLst>
          </p:cNvPr>
          <p:cNvSpPr>
            <a:spLocks noGrp="1"/>
          </p:cNvSpPr>
          <p:nvPr>
            <p:ph idx="1"/>
          </p:nvPr>
        </p:nvSpPr>
        <p:spPr/>
        <p:txBody>
          <a:bodyPr>
            <a:noAutofit/>
          </a:bodyPr>
          <a:lstStyle/>
          <a:p>
            <a:pPr marL="0" indent="0" algn="l">
              <a:buNone/>
            </a:pPr>
            <a:r>
              <a:rPr lang="en-US" sz="2000" b="0" i="0" dirty="0">
                <a:solidFill>
                  <a:srgbClr val="000000"/>
                </a:solidFill>
                <a:effectLst/>
                <a:latin typeface="Arial" panose="020B0604020202020204" pitchFamily="34" charset="0"/>
              </a:rPr>
              <a:t>System Development Life Cycle (SDLC) </a:t>
            </a:r>
            <a:r>
              <a:rPr lang="en-US" sz="2000" b="0" i="0" u="none" strike="noStrike" baseline="0" dirty="0">
                <a:latin typeface="Times New Roman" panose="02020603050405020304" pitchFamily="18" charset="0"/>
              </a:rPr>
              <a:t>The system development life cycle is classically thought of as the set of activities that analysts, designers and users carry out to develop and implement an information system.</a:t>
            </a:r>
          </a:p>
          <a:p>
            <a:pPr algn="l"/>
            <a:r>
              <a:rPr lang="en-US" sz="2000" b="0" i="0" u="none" strike="noStrike" baseline="0" dirty="0">
                <a:latin typeface="Times New Roman" panose="02020603050405020304" pitchFamily="18" charset="0"/>
              </a:rPr>
              <a:t>(SDLC) is the process of understanding how an information system (IS) can support business needs, designing the system, building it, and delivering it to users.</a:t>
            </a:r>
          </a:p>
          <a:p>
            <a:pPr algn="l"/>
            <a:r>
              <a:rPr lang="en-US" sz="2000" b="0" i="0" u="none" strike="noStrike" baseline="0" dirty="0">
                <a:latin typeface="Times New Roman" panose="02020603050405020304" pitchFamily="18" charset="0"/>
              </a:rPr>
              <a:t>The key person in the SDLC is the systems analyst who analyzes the business situation, identifies opportunities for improvements, and designs an information system to implement them</a:t>
            </a:r>
          </a:p>
          <a:p>
            <a:pPr marL="0" indent="0" algn="l">
              <a:buNone/>
            </a:pPr>
            <a:endParaRPr lang="en-US" sz="2000" b="0" i="0" u="none" strike="noStrike" baseline="0" dirty="0">
              <a:latin typeface="Times New Roman" panose="02020603050405020304" pitchFamily="18" charset="0"/>
            </a:endParaRPr>
          </a:p>
          <a:p>
            <a:pPr marL="0" indent="0" algn="l">
              <a:buNone/>
            </a:pPr>
            <a:endParaRPr lang="en-US" sz="2000" dirty="0">
              <a:latin typeface="Times New Roman" panose="02020603050405020304" pitchFamily="18" charset="0"/>
            </a:endParaRPr>
          </a:p>
          <a:p>
            <a:pPr marL="0" indent="0" algn="l">
              <a:buNone/>
            </a:pPr>
            <a:endParaRPr lang="en-US" sz="2000" dirty="0">
              <a:latin typeface="helvetica" panose="020B0604020202020204" pitchFamily="34" charset="0"/>
            </a:endParaRPr>
          </a:p>
        </p:txBody>
      </p:sp>
    </p:spTree>
    <p:extLst>
      <p:ext uri="{BB962C8B-B14F-4D97-AF65-F5344CB8AC3E}">
        <p14:creationId xmlns:p14="http://schemas.microsoft.com/office/powerpoint/2010/main" val="22711640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BE30B25C-283C-A4EC-5249-F2D2BE25A4F1}"/>
              </a:ext>
            </a:extLst>
          </p:cNvPr>
          <p:cNvPicPr>
            <a:picLocks noGrp="1" noChangeAspect="1"/>
          </p:cNvPicPr>
          <p:nvPr>
            <p:ph idx="1"/>
          </p:nvPr>
        </p:nvPicPr>
        <p:blipFill>
          <a:blip r:embed="rId2"/>
          <a:stretch>
            <a:fillRect/>
          </a:stretch>
        </p:blipFill>
        <p:spPr>
          <a:xfrm>
            <a:off x="1031884" y="-42720"/>
            <a:ext cx="10091227" cy="6783460"/>
          </a:xfrm>
        </p:spPr>
      </p:pic>
    </p:spTree>
    <p:extLst>
      <p:ext uri="{BB962C8B-B14F-4D97-AF65-F5344CB8AC3E}">
        <p14:creationId xmlns:p14="http://schemas.microsoft.com/office/powerpoint/2010/main" val="425736944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B91A4E4F-F8E6-44FE-B8A4-D57BF98ACE32}"/>
              </a:ext>
            </a:extLst>
          </p:cNvPr>
          <p:cNvPicPr>
            <a:picLocks noGrp="1" noChangeAspect="1"/>
          </p:cNvPicPr>
          <p:nvPr>
            <p:ph idx="1"/>
          </p:nvPr>
        </p:nvPicPr>
        <p:blipFill>
          <a:blip r:embed="rId2"/>
          <a:stretch>
            <a:fillRect/>
          </a:stretch>
        </p:blipFill>
        <p:spPr>
          <a:xfrm>
            <a:off x="751840" y="477520"/>
            <a:ext cx="10322560" cy="5953760"/>
          </a:xfrm>
        </p:spPr>
      </p:pic>
    </p:spTree>
    <p:extLst>
      <p:ext uri="{BB962C8B-B14F-4D97-AF65-F5344CB8AC3E}">
        <p14:creationId xmlns:p14="http://schemas.microsoft.com/office/powerpoint/2010/main" val="272401043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627CD5B5-635F-4849-A208-87BC88300955}"/>
              </a:ext>
            </a:extLst>
          </p:cNvPr>
          <p:cNvPicPr>
            <a:picLocks noGrp="1" noChangeAspect="1"/>
          </p:cNvPicPr>
          <p:nvPr>
            <p:ph idx="1"/>
          </p:nvPr>
        </p:nvPicPr>
        <p:blipFill>
          <a:blip r:embed="rId2"/>
          <a:stretch>
            <a:fillRect/>
          </a:stretch>
        </p:blipFill>
        <p:spPr>
          <a:xfrm>
            <a:off x="457200" y="609600"/>
            <a:ext cx="9733280" cy="5730239"/>
          </a:xfrm>
        </p:spPr>
      </p:pic>
    </p:spTree>
    <p:extLst>
      <p:ext uri="{BB962C8B-B14F-4D97-AF65-F5344CB8AC3E}">
        <p14:creationId xmlns:p14="http://schemas.microsoft.com/office/powerpoint/2010/main" val="403199056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3CA40A93-42B7-41E5-AECB-49C2E5DA9EBE}"/>
              </a:ext>
            </a:extLst>
          </p:cNvPr>
          <p:cNvPicPr>
            <a:picLocks noGrp="1" noChangeAspect="1"/>
          </p:cNvPicPr>
          <p:nvPr>
            <p:ph idx="1"/>
          </p:nvPr>
        </p:nvPicPr>
        <p:blipFill>
          <a:blip r:embed="rId3"/>
          <a:stretch>
            <a:fillRect/>
          </a:stretch>
        </p:blipFill>
        <p:spPr>
          <a:xfrm>
            <a:off x="8351" y="0"/>
            <a:ext cx="9743440" cy="5384799"/>
          </a:xfrm>
        </p:spPr>
      </p:pic>
    </p:spTree>
    <p:extLst>
      <p:ext uri="{BB962C8B-B14F-4D97-AF65-F5344CB8AC3E}">
        <p14:creationId xmlns:p14="http://schemas.microsoft.com/office/powerpoint/2010/main" val="54538443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CC407FFC-95F5-4B80-BDDF-07480C63F7D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31520" y="890588"/>
            <a:ext cx="9011920" cy="5408612"/>
          </a:xfrm>
        </p:spPr>
      </p:pic>
    </p:spTree>
    <p:extLst>
      <p:ext uri="{BB962C8B-B14F-4D97-AF65-F5344CB8AC3E}">
        <p14:creationId xmlns:p14="http://schemas.microsoft.com/office/powerpoint/2010/main" val="330697623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E1102ED6-4C13-47D7-AEB4-E7A9AF9110D9}"/>
              </a:ext>
            </a:extLst>
          </p:cNvPr>
          <p:cNvPicPr>
            <a:picLocks noGrp="1" noChangeAspect="1"/>
          </p:cNvPicPr>
          <p:nvPr>
            <p:ph idx="1"/>
          </p:nvPr>
        </p:nvPicPr>
        <p:blipFill>
          <a:blip r:embed="rId2"/>
          <a:stretch>
            <a:fillRect/>
          </a:stretch>
        </p:blipFill>
        <p:spPr>
          <a:xfrm>
            <a:off x="640080" y="355601"/>
            <a:ext cx="9956800" cy="5730240"/>
          </a:xfrm>
        </p:spPr>
      </p:pic>
    </p:spTree>
    <p:extLst>
      <p:ext uri="{BB962C8B-B14F-4D97-AF65-F5344CB8AC3E}">
        <p14:creationId xmlns:p14="http://schemas.microsoft.com/office/powerpoint/2010/main" val="136003899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CAB1F8-85E4-491D-81F6-73430080A13E}"/>
              </a:ext>
            </a:extLst>
          </p:cNvPr>
          <p:cNvSpPr>
            <a:spLocks noGrp="1"/>
          </p:cNvSpPr>
          <p:nvPr>
            <p:ph type="title"/>
          </p:nvPr>
        </p:nvSpPr>
        <p:spPr>
          <a:xfrm>
            <a:off x="677334" y="609600"/>
            <a:ext cx="8596668" cy="843280"/>
          </a:xfrm>
        </p:spPr>
        <p:txBody>
          <a:bodyPr/>
          <a:lstStyle/>
          <a:p>
            <a:r>
              <a:rPr lang="en-US" dirty="0"/>
              <a:t>Methodology Categories</a:t>
            </a:r>
          </a:p>
        </p:txBody>
      </p:sp>
      <p:sp>
        <p:nvSpPr>
          <p:cNvPr id="3" name="Content Placeholder 2">
            <a:extLst>
              <a:ext uri="{FF2B5EF4-FFF2-40B4-BE49-F238E27FC236}">
                <a16:creationId xmlns:a16="http://schemas.microsoft.com/office/drawing/2014/main" id="{4B65171F-6C52-4C16-983C-53DD04C6C631}"/>
              </a:ext>
            </a:extLst>
          </p:cNvPr>
          <p:cNvSpPr>
            <a:spLocks noGrp="1"/>
          </p:cNvSpPr>
          <p:nvPr>
            <p:ph idx="1"/>
          </p:nvPr>
        </p:nvSpPr>
        <p:spPr>
          <a:xfrm>
            <a:off x="677334" y="1452881"/>
            <a:ext cx="8596668" cy="4588482"/>
          </a:xfrm>
        </p:spPr>
        <p:txBody>
          <a:bodyPr>
            <a:normAutofit/>
          </a:bodyPr>
          <a:lstStyle/>
          <a:p>
            <a:pPr marL="0" indent="0" algn="l">
              <a:buNone/>
            </a:pPr>
            <a:r>
              <a:rPr lang="en-US" sz="2000" b="0" i="0" u="none" strike="noStrike" baseline="0" dirty="0">
                <a:latin typeface="Times New Roman" panose="02020603050405020304" pitchFamily="18" charset="0"/>
              </a:rPr>
              <a:t>Another important factor in categorizing methodologies is the sequencing of the SDLC phases and the amount of time and effort devoted to each.</a:t>
            </a:r>
          </a:p>
          <a:p>
            <a:pPr marL="0" indent="0" algn="l">
              <a:buNone/>
            </a:pPr>
            <a:r>
              <a:rPr lang="en-US" sz="2000" dirty="0">
                <a:latin typeface="Times New Roman" panose="02020603050405020304" pitchFamily="18" charset="0"/>
              </a:rPr>
              <a:t>The </a:t>
            </a:r>
            <a:r>
              <a:rPr lang="en-US" sz="2000" b="0" i="0" u="none" strike="noStrike" baseline="0" dirty="0">
                <a:latin typeface="Times New Roman" panose="02020603050405020304" pitchFamily="18" charset="0"/>
              </a:rPr>
              <a:t> three major categories of systems development methodologies that have evolved over time: </a:t>
            </a:r>
          </a:p>
          <a:p>
            <a:pPr algn="l"/>
            <a:r>
              <a:rPr lang="en-US" sz="2000" b="0" i="0" u="none" strike="noStrike" baseline="0" dirty="0">
                <a:latin typeface="Times New Roman" panose="02020603050405020304" pitchFamily="18" charset="0"/>
              </a:rPr>
              <a:t>Structured Design, </a:t>
            </a:r>
          </a:p>
          <a:p>
            <a:pPr algn="l"/>
            <a:r>
              <a:rPr lang="en-US" sz="2000" b="0" i="0" u="none" strike="noStrike" baseline="0" dirty="0">
                <a:latin typeface="Times New Roman" panose="02020603050405020304" pitchFamily="18" charset="0"/>
              </a:rPr>
              <a:t>Rapid Application Development (RAD)</a:t>
            </a:r>
          </a:p>
          <a:p>
            <a:pPr algn="l"/>
            <a:r>
              <a:rPr lang="en-US" sz="2000" b="0" i="0" u="none" strike="noStrike" baseline="0" dirty="0">
                <a:latin typeface="Times New Roman" panose="02020603050405020304" pitchFamily="18" charset="0"/>
              </a:rPr>
              <a:t>Agile Development. </a:t>
            </a:r>
          </a:p>
          <a:p>
            <a:pPr algn="l"/>
            <a:r>
              <a:rPr lang="en-US" sz="2000" b="0" i="0" u="none" strike="noStrike" baseline="0" dirty="0">
                <a:latin typeface="Times New Roman" panose="02020603050405020304" pitchFamily="18" charset="0"/>
              </a:rPr>
              <a:t>Each category represents a collection of methodologies that attempts to improve on previous practice, and varies in terms of the progression through the SDLC phases and the emphasis  placed on each phase</a:t>
            </a:r>
            <a:r>
              <a:rPr lang="en-US" sz="1800" b="0" i="0" u="none" strike="noStrike" baseline="0" dirty="0">
                <a:latin typeface="Times New Roman" panose="02020603050405020304" pitchFamily="18" charset="0"/>
              </a:rPr>
              <a:t>.</a:t>
            </a:r>
          </a:p>
        </p:txBody>
      </p:sp>
    </p:spTree>
    <p:extLst>
      <p:ext uri="{BB962C8B-B14F-4D97-AF65-F5344CB8AC3E}">
        <p14:creationId xmlns:p14="http://schemas.microsoft.com/office/powerpoint/2010/main" val="126594972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9FA674-8114-44AF-B942-6F17D792F437}"/>
              </a:ext>
            </a:extLst>
          </p:cNvPr>
          <p:cNvSpPr>
            <a:spLocks noGrp="1"/>
          </p:cNvSpPr>
          <p:nvPr>
            <p:ph type="title"/>
          </p:nvPr>
        </p:nvSpPr>
        <p:spPr>
          <a:xfrm>
            <a:off x="677334" y="609600"/>
            <a:ext cx="8596668" cy="619760"/>
          </a:xfrm>
        </p:spPr>
        <p:txBody>
          <a:bodyPr>
            <a:normAutofit fontScale="90000"/>
          </a:bodyPr>
          <a:lstStyle/>
          <a:p>
            <a:r>
              <a:rPr lang="en-US" dirty="0"/>
              <a:t>Structured Design Methodologies</a:t>
            </a:r>
          </a:p>
        </p:txBody>
      </p:sp>
      <p:pic>
        <p:nvPicPr>
          <p:cNvPr id="5" name="Content Placeholder 4">
            <a:extLst>
              <a:ext uri="{FF2B5EF4-FFF2-40B4-BE49-F238E27FC236}">
                <a16:creationId xmlns:a16="http://schemas.microsoft.com/office/drawing/2014/main" id="{AC640C45-A205-4CDE-84A0-F16B20F559E8}"/>
              </a:ext>
            </a:extLst>
          </p:cNvPr>
          <p:cNvPicPr>
            <a:picLocks noGrp="1" noChangeAspect="1"/>
          </p:cNvPicPr>
          <p:nvPr>
            <p:ph idx="1"/>
          </p:nvPr>
        </p:nvPicPr>
        <p:blipFill>
          <a:blip r:embed="rId3"/>
          <a:stretch>
            <a:fillRect/>
          </a:stretch>
        </p:blipFill>
        <p:spPr>
          <a:xfrm>
            <a:off x="518160" y="1229360"/>
            <a:ext cx="9469120" cy="5303520"/>
          </a:xfrm>
        </p:spPr>
      </p:pic>
    </p:spTree>
    <p:extLst>
      <p:ext uri="{BB962C8B-B14F-4D97-AF65-F5344CB8AC3E}">
        <p14:creationId xmlns:p14="http://schemas.microsoft.com/office/powerpoint/2010/main" val="309729123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051B4EFD-E439-4225-ACEA-DBE02041C695}"/>
              </a:ext>
            </a:extLst>
          </p:cNvPr>
          <p:cNvPicPr>
            <a:picLocks noGrp="1" noChangeAspect="1"/>
          </p:cNvPicPr>
          <p:nvPr>
            <p:ph idx="1"/>
          </p:nvPr>
        </p:nvPicPr>
        <p:blipFill>
          <a:blip r:embed="rId3"/>
          <a:stretch>
            <a:fillRect/>
          </a:stretch>
        </p:blipFill>
        <p:spPr>
          <a:xfrm>
            <a:off x="284480" y="812800"/>
            <a:ext cx="10038079" cy="4968149"/>
          </a:xfrm>
        </p:spPr>
      </p:pic>
    </p:spTree>
    <p:extLst>
      <p:ext uri="{BB962C8B-B14F-4D97-AF65-F5344CB8AC3E}">
        <p14:creationId xmlns:p14="http://schemas.microsoft.com/office/powerpoint/2010/main" val="405225382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671DC6A7-B7EC-4473-A441-55DC719793C2}"/>
              </a:ext>
            </a:extLst>
          </p:cNvPr>
          <p:cNvPicPr>
            <a:picLocks noGrp="1" noChangeAspect="1"/>
          </p:cNvPicPr>
          <p:nvPr>
            <p:ph idx="1"/>
          </p:nvPr>
        </p:nvPicPr>
        <p:blipFill>
          <a:blip r:embed="rId2"/>
          <a:stretch>
            <a:fillRect/>
          </a:stretch>
        </p:blipFill>
        <p:spPr>
          <a:xfrm>
            <a:off x="172720" y="721360"/>
            <a:ext cx="10728960" cy="5283199"/>
          </a:xfrm>
        </p:spPr>
      </p:pic>
    </p:spTree>
    <p:extLst>
      <p:ext uri="{BB962C8B-B14F-4D97-AF65-F5344CB8AC3E}">
        <p14:creationId xmlns:p14="http://schemas.microsoft.com/office/powerpoint/2010/main" val="11294990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E34197-A146-7953-1332-668157AC6310}"/>
              </a:ext>
            </a:extLst>
          </p:cNvPr>
          <p:cNvSpPr>
            <a:spLocks noGrp="1"/>
          </p:cNvSpPr>
          <p:nvPr>
            <p:ph type="title"/>
          </p:nvPr>
        </p:nvSpPr>
        <p:spPr/>
        <p:txBody>
          <a:bodyPr>
            <a:normAutofit/>
          </a:bodyPr>
          <a:lstStyle/>
          <a:p>
            <a:r>
              <a:rPr lang="en-US" sz="2800" b="1" i="0" u="none" strike="noStrike" baseline="0" dirty="0">
                <a:solidFill>
                  <a:srgbClr val="F30D40"/>
                </a:solidFill>
                <a:latin typeface="Times New Roman" panose="02020603050405020304" pitchFamily="18" charset="0"/>
                <a:cs typeface="Times New Roman" panose="02020603050405020304" pitchFamily="18" charset="0"/>
              </a:rPr>
              <a:t>Systems development  life cycle (SDLC)</a:t>
            </a:r>
            <a:endParaRPr lang="en-US" sz="28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BF4B7FBC-6B21-10B7-079F-F2AD614E282A}"/>
              </a:ext>
            </a:extLst>
          </p:cNvPr>
          <p:cNvSpPr>
            <a:spLocks noGrp="1"/>
          </p:cNvSpPr>
          <p:nvPr>
            <p:ph idx="1"/>
          </p:nvPr>
        </p:nvSpPr>
        <p:spPr/>
        <p:txBody>
          <a:bodyPr/>
          <a:lstStyle/>
          <a:p>
            <a:pPr algn="l"/>
            <a:r>
              <a:rPr lang="en-US" sz="1800" b="0" i="0" u="none" strike="noStrike" baseline="0" dirty="0">
                <a:latin typeface="FuturaLTPro-Light"/>
              </a:rPr>
              <a:t>The traditional methodology used to develop, maintain, and replace information systems.</a:t>
            </a:r>
          </a:p>
          <a:p>
            <a:pPr algn="l"/>
            <a:endParaRPr lang="en-US" dirty="0"/>
          </a:p>
        </p:txBody>
      </p:sp>
      <p:pic>
        <p:nvPicPr>
          <p:cNvPr id="5" name="Picture 4">
            <a:extLst>
              <a:ext uri="{FF2B5EF4-FFF2-40B4-BE49-F238E27FC236}">
                <a16:creationId xmlns:a16="http://schemas.microsoft.com/office/drawing/2014/main" id="{1A40ADD8-430B-36DC-B133-09CA741EA79F}"/>
              </a:ext>
            </a:extLst>
          </p:cNvPr>
          <p:cNvPicPr>
            <a:picLocks noChangeAspect="1"/>
          </p:cNvPicPr>
          <p:nvPr/>
        </p:nvPicPr>
        <p:blipFill>
          <a:blip r:embed="rId3"/>
          <a:stretch>
            <a:fillRect/>
          </a:stretch>
        </p:blipFill>
        <p:spPr>
          <a:xfrm>
            <a:off x="2304790" y="2467627"/>
            <a:ext cx="7139836" cy="4025248"/>
          </a:xfrm>
          <a:prstGeom prst="rect">
            <a:avLst/>
          </a:prstGeom>
        </p:spPr>
      </p:pic>
    </p:spTree>
    <p:extLst>
      <p:ext uri="{BB962C8B-B14F-4D97-AF65-F5344CB8AC3E}">
        <p14:creationId xmlns:p14="http://schemas.microsoft.com/office/powerpoint/2010/main" val="386739446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073B3050-4969-4CFD-B335-51B638BD52E2}"/>
              </a:ext>
            </a:extLst>
          </p:cNvPr>
          <p:cNvPicPr>
            <a:picLocks noGrp="1" noChangeAspect="1"/>
          </p:cNvPicPr>
          <p:nvPr>
            <p:ph idx="1"/>
          </p:nvPr>
        </p:nvPicPr>
        <p:blipFill>
          <a:blip r:embed="rId2"/>
          <a:stretch>
            <a:fillRect/>
          </a:stretch>
        </p:blipFill>
        <p:spPr>
          <a:xfrm>
            <a:off x="152400" y="670560"/>
            <a:ext cx="11257280" cy="5537200"/>
          </a:xfrm>
        </p:spPr>
      </p:pic>
    </p:spTree>
    <p:extLst>
      <p:ext uri="{BB962C8B-B14F-4D97-AF65-F5344CB8AC3E}">
        <p14:creationId xmlns:p14="http://schemas.microsoft.com/office/powerpoint/2010/main" val="39705038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3B9763E2-B37A-4133-A648-44A671352658}"/>
              </a:ext>
            </a:extLst>
          </p:cNvPr>
          <p:cNvPicPr>
            <a:picLocks noGrp="1" noChangeAspect="1"/>
          </p:cNvPicPr>
          <p:nvPr>
            <p:ph idx="1"/>
          </p:nvPr>
        </p:nvPicPr>
        <p:blipFill>
          <a:blip r:embed="rId2"/>
          <a:stretch>
            <a:fillRect/>
          </a:stretch>
        </p:blipFill>
        <p:spPr>
          <a:xfrm>
            <a:off x="0" y="822960"/>
            <a:ext cx="10525760" cy="5212079"/>
          </a:xfrm>
        </p:spPr>
      </p:pic>
    </p:spTree>
    <p:extLst>
      <p:ext uri="{BB962C8B-B14F-4D97-AF65-F5344CB8AC3E}">
        <p14:creationId xmlns:p14="http://schemas.microsoft.com/office/powerpoint/2010/main" val="307743170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20F19981-DEA5-4012-BA14-E162E69DD789}"/>
              </a:ext>
            </a:extLst>
          </p:cNvPr>
          <p:cNvPicPr>
            <a:picLocks noGrp="1" noChangeAspect="1"/>
          </p:cNvPicPr>
          <p:nvPr>
            <p:ph idx="1"/>
          </p:nvPr>
        </p:nvPicPr>
        <p:blipFill>
          <a:blip r:embed="rId2"/>
          <a:stretch>
            <a:fillRect/>
          </a:stretch>
        </p:blipFill>
        <p:spPr>
          <a:xfrm>
            <a:off x="924560" y="822004"/>
            <a:ext cx="9712960" cy="5096380"/>
          </a:xfrm>
        </p:spPr>
      </p:pic>
    </p:spTree>
    <p:extLst>
      <p:ext uri="{BB962C8B-B14F-4D97-AF65-F5344CB8AC3E}">
        <p14:creationId xmlns:p14="http://schemas.microsoft.com/office/powerpoint/2010/main" val="216485872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CB6885-4C0F-4452-8E39-431BEA4F0C5F}"/>
              </a:ext>
            </a:extLst>
          </p:cNvPr>
          <p:cNvSpPr>
            <a:spLocks noGrp="1"/>
          </p:cNvSpPr>
          <p:nvPr>
            <p:ph type="title"/>
          </p:nvPr>
        </p:nvSpPr>
        <p:spPr/>
        <p:txBody>
          <a:bodyPr/>
          <a:lstStyle/>
          <a:p>
            <a:r>
              <a:rPr lang="en-US" dirty="0"/>
              <a:t>Category 2: Rapid Application Development</a:t>
            </a:r>
          </a:p>
        </p:txBody>
      </p:sp>
      <p:pic>
        <p:nvPicPr>
          <p:cNvPr id="5" name="Content Placeholder 4">
            <a:extLst>
              <a:ext uri="{FF2B5EF4-FFF2-40B4-BE49-F238E27FC236}">
                <a16:creationId xmlns:a16="http://schemas.microsoft.com/office/drawing/2014/main" id="{EA4C8E82-775D-459D-B72A-A3848363C376}"/>
              </a:ext>
            </a:extLst>
          </p:cNvPr>
          <p:cNvPicPr>
            <a:picLocks noGrp="1" noChangeAspect="1"/>
          </p:cNvPicPr>
          <p:nvPr>
            <p:ph idx="1"/>
          </p:nvPr>
        </p:nvPicPr>
        <p:blipFill>
          <a:blip r:embed="rId2"/>
          <a:stretch>
            <a:fillRect/>
          </a:stretch>
        </p:blipFill>
        <p:spPr>
          <a:xfrm>
            <a:off x="487680" y="1930400"/>
            <a:ext cx="9784080" cy="4744720"/>
          </a:xfrm>
        </p:spPr>
      </p:pic>
    </p:spTree>
    <p:extLst>
      <p:ext uri="{BB962C8B-B14F-4D97-AF65-F5344CB8AC3E}">
        <p14:creationId xmlns:p14="http://schemas.microsoft.com/office/powerpoint/2010/main" val="306993661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2975FE67-1D1C-431D-8D7C-18214E9A4A9A}"/>
              </a:ext>
            </a:extLst>
          </p:cNvPr>
          <p:cNvPicPr>
            <a:picLocks noGrp="1" noChangeAspect="1"/>
          </p:cNvPicPr>
          <p:nvPr>
            <p:ph idx="1"/>
          </p:nvPr>
        </p:nvPicPr>
        <p:blipFill>
          <a:blip r:embed="rId2"/>
          <a:stretch>
            <a:fillRect/>
          </a:stretch>
        </p:blipFill>
        <p:spPr>
          <a:xfrm>
            <a:off x="291254" y="934721"/>
            <a:ext cx="9960185" cy="5151120"/>
          </a:xfrm>
        </p:spPr>
      </p:pic>
    </p:spTree>
    <p:extLst>
      <p:ext uri="{BB962C8B-B14F-4D97-AF65-F5344CB8AC3E}">
        <p14:creationId xmlns:p14="http://schemas.microsoft.com/office/powerpoint/2010/main" val="279351402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D8EA3754-D755-4FF2-8A59-B923868FEE6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60400" y="802640"/>
            <a:ext cx="9641840" cy="5239385"/>
          </a:xfrm>
        </p:spPr>
      </p:pic>
    </p:spTree>
    <p:extLst>
      <p:ext uri="{BB962C8B-B14F-4D97-AF65-F5344CB8AC3E}">
        <p14:creationId xmlns:p14="http://schemas.microsoft.com/office/powerpoint/2010/main" val="210341184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9CC0F556-7807-45FF-86C1-2C0B8A8A00BF}"/>
              </a:ext>
            </a:extLst>
          </p:cNvPr>
          <p:cNvPicPr>
            <a:picLocks noGrp="1" noChangeAspect="1"/>
          </p:cNvPicPr>
          <p:nvPr>
            <p:ph idx="1"/>
          </p:nvPr>
        </p:nvPicPr>
        <p:blipFill>
          <a:blip r:embed="rId3"/>
          <a:stretch>
            <a:fillRect/>
          </a:stretch>
        </p:blipFill>
        <p:spPr>
          <a:xfrm>
            <a:off x="822960" y="508001"/>
            <a:ext cx="10485119" cy="5547360"/>
          </a:xfrm>
        </p:spPr>
      </p:pic>
    </p:spTree>
    <p:extLst>
      <p:ext uri="{BB962C8B-B14F-4D97-AF65-F5344CB8AC3E}">
        <p14:creationId xmlns:p14="http://schemas.microsoft.com/office/powerpoint/2010/main" val="389731349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0BDBF7-A69F-4451-8022-BA55221F9983}"/>
              </a:ext>
            </a:extLst>
          </p:cNvPr>
          <p:cNvSpPr>
            <a:spLocks noGrp="1"/>
          </p:cNvSpPr>
          <p:nvPr>
            <p:ph type="title"/>
          </p:nvPr>
        </p:nvSpPr>
        <p:spPr/>
        <p:txBody>
          <a:bodyPr/>
          <a:lstStyle/>
          <a:p>
            <a:r>
              <a:rPr lang="en-US" dirty="0"/>
              <a:t>Advantages of Prototyping</a:t>
            </a:r>
          </a:p>
        </p:txBody>
      </p:sp>
      <p:sp>
        <p:nvSpPr>
          <p:cNvPr id="3" name="Content Placeholder 2">
            <a:extLst>
              <a:ext uri="{FF2B5EF4-FFF2-40B4-BE49-F238E27FC236}">
                <a16:creationId xmlns:a16="http://schemas.microsoft.com/office/drawing/2014/main" id="{499BEBC2-7CEF-4ECD-9EC9-F906DCD08268}"/>
              </a:ext>
            </a:extLst>
          </p:cNvPr>
          <p:cNvSpPr>
            <a:spLocks noGrp="1"/>
          </p:cNvSpPr>
          <p:nvPr>
            <p:ph idx="1"/>
          </p:nvPr>
        </p:nvSpPr>
        <p:spPr/>
        <p:txBody>
          <a:bodyPr>
            <a:normAutofit/>
          </a:bodyPr>
          <a:lstStyle/>
          <a:p>
            <a:pPr algn="l"/>
            <a:r>
              <a:rPr lang="en-US" sz="2800" b="0" i="0" u="none" strike="noStrike" baseline="0" dirty="0">
                <a:latin typeface="Times New Roman" panose="02020603050405020304" pitchFamily="18" charset="0"/>
              </a:rPr>
              <a:t>The key advantage of a prototyping-based methodology is that it </a:t>
            </a:r>
            <a:r>
              <a:rPr lang="en-US" sz="2800" b="0" i="1" u="none" strike="noStrike" baseline="0" dirty="0">
                <a:latin typeface="Times New Roman" panose="02020603050405020304" pitchFamily="18" charset="0"/>
              </a:rPr>
              <a:t>very </a:t>
            </a:r>
            <a:r>
              <a:rPr lang="en-US" sz="2800" b="0" i="0" u="none" strike="noStrike" baseline="0" dirty="0">
                <a:latin typeface="Times New Roman" panose="02020603050405020304" pitchFamily="18" charset="0"/>
              </a:rPr>
              <a:t>quickly provides a system for the users to interact with, even if it is not initially ready for widespread organizational use. Prototyping reassures the users that the project team is working on the system (there are no longer time intervals in which the users perceive little progress), and the approach helps to more quickly refine real requirements</a:t>
            </a:r>
            <a:endParaRPr lang="en-US" sz="2800" dirty="0"/>
          </a:p>
        </p:txBody>
      </p:sp>
    </p:spTree>
    <p:extLst>
      <p:ext uri="{BB962C8B-B14F-4D97-AF65-F5344CB8AC3E}">
        <p14:creationId xmlns:p14="http://schemas.microsoft.com/office/powerpoint/2010/main" val="249268409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4A225628-C920-41A6-BC2C-6DD354221987}"/>
              </a:ext>
            </a:extLst>
          </p:cNvPr>
          <p:cNvPicPr>
            <a:picLocks noGrp="1" noChangeAspect="1"/>
          </p:cNvPicPr>
          <p:nvPr>
            <p:ph idx="1"/>
          </p:nvPr>
        </p:nvPicPr>
        <p:blipFill>
          <a:blip r:embed="rId2"/>
          <a:stretch>
            <a:fillRect/>
          </a:stretch>
        </p:blipFill>
        <p:spPr>
          <a:xfrm>
            <a:off x="609600" y="497840"/>
            <a:ext cx="9357360" cy="5212079"/>
          </a:xfrm>
        </p:spPr>
      </p:pic>
    </p:spTree>
    <p:extLst>
      <p:ext uri="{BB962C8B-B14F-4D97-AF65-F5344CB8AC3E}">
        <p14:creationId xmlns:p14="http://schemas.microsoft.com/office/powerpoint/2010/main" val="213750996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7A93BF-FB6E-41B2-9871-562EC2CC4802}"/>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3DFE49E4-A3C4-4441-BA53-A43C85FC5E5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06400" y="1676400"/>
            <a:ext cx="9469120" cy="5069840"/>
          </a:xfrm>
        </p:spPr>
      </p:pic>
    </p:spTree>
    <p:extLst>
      <p:ext uri="{BB962C8B-B14F-4D97-AF65-F5344CB8AC3E}">
        <p14:creationId xmlns:p14="http://schemas.microsoft.com/office/powerpoint/2010/main" val="8810435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582BBD9B-610C-594E-FA57-EDCEE296DC27}"/>
              </a:ext>
            </a:extLst>
          </p:cNvPr>
          <p:cNvSpPr>
            <a:spLocks noGrp="1"/>
          </p:cNvSpPr>
          <p:nvPr>
            <p:ph idx="1"/>
          </p:nvPr>
        </p:nvSpPr>
        <p:spPr>
          <a:xfrm>
            <a:off x="677334" y="588723"/>
            <a:ext cx="8596668" cy="5452639"/>
          </a:xfrm>
        </p:spPr>
        <p:txBody>
          <a:bodyPr/>
          <a:lstStyle/>
          <a:p>
            <a:r>
              <a:rPr lang="en-US" sz="2400" b="0" i="0" u="none" strike="noStrike" baseline="0" dirty="0">
                <a:latin typeface="NewBaskervilleITCPro-Roman"/>
              </a:rPr>
              <a:t>The life cycle can be thought of as a circular process in which the end of the useful life of one system leads to the beginning of another project that will develop a new version or replace an existing system altogether.</a:t>
            </a:r>
          </a:p>
          <a:p>
            <a:pPr marL="0" indent="0">
              <a:buNone/>
            </a:pPr>
            <a:endParaRPr lang="en-US" sz="2400" b="0" i="0" u="none" strike="noStrike" baseline="0" dirty="0">
              <a:latin typeface="NewBaskervilleITCPro-Roman"/>
            </a:endParaRPr>
          </a:p>
          <a:p>
            <a:pPr algn="l"/>
            <a:r>
              <a:rPr lang="en-US" sz="2400" b="0" i="0" u="none" strike="noStrike" baseline="0" dirty="0">
                <a:latin typeface="NewBaskervilleITCPro-Roman"/>
              </a:rPr>
              <a:t>At first glance, the life cycle appears to be a sequentially ordered set of phases, but it is not. The specific steps and their sequence are meant to be adapted as required for a project, consistent with management approaches.</a:t>
            </a:r>
          </a:p>
          <a:p>
            <a:endParaRPr lang="en-US" dirty="0"/>
          </a:p>
        </p:txBody>
      </p:sp>
    </p:spTree>
    <p:extLst>
      <p:ext uri="{BB962C8B-B14F-4D97-AF65-F5344CB8AC3E}">
        <p14:creationId xmlns:p14="http://schemas.microsoft.com/office/powerpoint/2010/main" val="218089899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838FD7AA-7C13-4302-950B-D04D086977EE}"/>
              </a:ext>
            </a:extLst>
          </p:cNvPr>
          <p:cNvPicPr>
            <a:picLocks noGrp="1" noChangeAspect="1"/>
          </p:cNvPicPr>
          <p:nvPr>
            <p:ph idx="1"/>
          </p:nvPr>
        </p:nvPicPr>
        <p:blipFill>
          <a:blip r:embed="rId2"/>
          <a:stretch>
            <a:fillRect/>
          </a:stretch>
        </p:blipFill>
        <p:spPr>
          <a:xfrm>
            <a:off x="894080" y="640080"/>
            <a:ext cx="9723120" cy="5720080"/>
          </a:xfrm>
        </p:spPr>
      </p:pic>
    </p:spTree>
    <p:extLst>
      <p:ext uri="{BB962C8B-B14F-4D97-AF65-F5344CB8AC3E}">
        <p14:creationId xmlns:p14="http://schemas.microsoft.com/office/powerpoint/2010/main" val="99281632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AFDD98-7E7A-4369-AB80-1B632A14A35F}"/>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AE96D874-3DF1-43B7-96F2-F5B752C0EBCE}"/>
              </a:ext>
            </a:extLst>
          </p:cNvPr>
          <p:cNvPicPr>
            <a:picLocks noGrp="1" noChangeAspect="1"/>
          </p:cNvPicPr>
          <p:nvPr>
            <p:ph idx="1"/>
          </p:nvPr>
        </p:nvPicPr>
        <p:blipFill>
          <a:blip r:embed="rId3"/>
          <a:stretch>
            <a:fillRect/>
          </a:stretch>
        </p:blipFill>
        <p:spPr>
          <a:xfrm>
            <a:off x="677862" y="2164858"/>
            <a:ext cx="10071417" cy="4337542"/>
          </a:xfrm>
        </p:spPr>
      </p:pic>
    </p:spTree>
    <p:extLst>
      <p:ext uri="{BB962C8B-B14F-4D97-AF65-F5344CB8AC3E}">
        <p14:creationId xmlns:p14="http://schemas.microsoft.com/office/powerpoint/2010/main" val="102899589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560F5F-E093-4C00-BCEA-59DE61DB64AD}"/>
              </a:ext>
            </a:extLst>
          </p:cNvPr>
          <p:cNvSpPr>
            <a:spLocks noGrp="1"/>
          </p:cNvSpPr>
          <p:nvPr>
            <p:ph type="title"/>
          </p:nvPr>
        </p:nvSpPr>
        <p:spPr/>
        <p:txBody>
          <a:bodyPr/>
          <a:lstStyle/>
          <a:p>
            <a:r>
              <a:rPr lang="en-US" dirty="0"/>
              <a:t>Category 3: Agile Development</a:t>
            </a:r>
          </a:p>
        </p:txBody>
      </p:sp>
      <p:pic>
        <p:nvPicPr>
          <p:cNvPr id="5" name="Content Placeholder 4">
            <a:extLst>
              <a:ext uri="{FF2B5EF4-FFF2-40B4-BE49-F238E27FC236}">
                <a16:creationId xmlns:a16="http://schemas.microsoft.com/office/drawing/2014/main" id="{7E012F87-5435-4B55-A636-28693A97AFC2}"/>
              </a:ext>
            </a:extLst>
          </p:cNvPr>
          <p:cNvPicPr>
            <a:picLocks noGrp="1" noChangeAspect="1"/>
          </p:cNvPicPr>
          <p:nvPr>
            <p:ph idx="1"/>
          </p:nvPr>
        </p:nvPicPr>
        <p:blipFill>
          <a:blip r:embed="rId3"/>
          <a:stretch>
            <a:fillRect/>
          </a:stretch>
        </p:blipFill>
        <p:spPr>
          <a:xfrm>
            <a:off x="487680" y="1706880"/>
            <a:ext cx="10038079" cy="4643120"/>
          </a:xfrm>
        </p:spPr>
      </p:pic>
    </p:spTree>
    <p:extLst>
      <p:ext uri="{BB962C8B-B14F-4D97-AF65-F5344CB8AC3E}">
        <p14:creationId xmlns:p14="http://schemas.microsoft.com/office/powerpoint/2010/main" val="314656300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227277-E521-4FC6-B570-2DBFC26C0F51}"/>
              </a:ext>
            </a:extLst>
          </p:cNvPr>
          <p:cNvSpPr>
            <a:spLocks noGrp="1"/>
          </p:cNvSpPr>
          <p:nvPr>
            <p:ph type="title"/>
          </p:nvPr>
        </p:nvSpPr>
        <p:spPr/>
        <p:txBody>
          <a:bodyPr/>
          <a:lstStyle/>
          <a:p>
            <a:r>
              <a:rPr lang="en-US" dirty="0"/>
              <a:t>Extreme Programming: XP</a:t>
            </a:r>
          </a:p>
        </p:txBody>
      </p:sp>
      <p:pic>
        <p:nvPicPr>
          <p:cNvPr id="5" name="Content Placeholder 4">
            <a:extLst>
              <a:ext uri="{FF2B5EF4-FFF2-40B4-BE49-F238E27FC236}">
                <a16:creationId xmlns:a16="http://schemas.microsoft.com/office/drawing/2014/main" id="{D7468F53-B35E-48B3-940B-F9AEF7E4CA57}"/>
              </a:ext>
            </a:extLst>
          </p:cNvPr>
          <p:cNvPicPr>
            <a:picLocks noGrp="1" noChangeAspect="1"/>
          </p:cNvPicPr>
          <p:nvPr>
            <p:ph idx="1"/>
          </p:nvPr>
        </p:nvPicPr>
        <p:blipFill>
          <a:blip r:embed="rId3"/>
          <a:stretch>
            <a:fillRect/>
          </a:stretch>
        </p:blipFill>
        <p:spPr>
          <a:xfrm>
            <a:off x="487680" y="1595120"/>
            <a:ext cx="10444479" cy="4744720"/>
          </a:xfrm>
        </p:spPr>
      </p:pic>
    </p:spTree>
    <p:extLst>
      <p:ext uri="{BB962C8B-B14F-4D97-AF65-F5344CB8AC3E}">
        <p14:creationId xmlns:p14="http://schemas.microsoft.com/office/powerpoint/2010/main" val="422968457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70425300-6242-4E97-827A-63106A771202}"/>
              </a:ext>
            </a:extLst>
          </p:cNvPr>
          <p:cNvPicPr>
            <a:picLocks noGrp="1" noChangeAspect="1"/>
          </p:cNvPicPr>
          <p:nvPr>
            <p:ph idx="1"/>
          </p:nvPr>
        </p:nvPicPr>
        <p:blipFill>
          <a:blip r:embed="rId3"/>
          <a:stretch>
            <a:fillRect/>
          </a:stretch>
        </p:blipFill>
        <p:spPr>
          <a:xfrm>
            <a:off x="640080" y="721360"/>
            <a:ext cx="10637520" cy="5648959"/>
          </a:xfrm>
        </p:spPr>
      </p:pic>
    </p:spTree>
    <p:extLst>
      <p:ext uri="{BB962C8B-B14F-4D97-AF65-F5344CB8AC3E}">
        <p14:creationId xmlns:p14="http://schemas.microsoft.com/office/powerpoint/2010/main" val="233641624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D41EEFF-884C-4352-9943-84E89E83F340}"/>
              </a:ext>
            </a:extLst>
          </p:cNvPr>
          <p:cNvPicPr>
            <a:picLocks noGrp="1" noChangeAspect="1"/>
          </p:cNvPicPr>
          <p:nvPr>
            <p:ph idx="1"/>
          </p:nvPr>
        </p:nvPicPr>
        <p:blipFill>
          <a:blip r:embed="rId2"/>
          <a:stretch>
            <a:fillRect/>
          </a:stretch>
        </p:blipFill>
        <p:spPr>
          <a:xfrm>
            <a:off x="568960" y="558800"/>
            <a:ext cx="10149839" cy="5476239"/>
          </a:xfrm>
        </p:spPr>
      </p:pic>
    </p:spTree>
    <p:extLst>
      <p:ext uri="{BB962C8B-B14F-4D97-AF65-F5344CB8AC3E}">
        <p14:creationId xmlns:p14="http://schemas.microsoft.com/office/powerpoint/2010/main" val="32602717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A2D054-74FD-4F0E-B387-72A61FD30831}"/>
              </a:ext>
            </a:extLst>
          </p:cNvPr>
          <p:cNvSpPr>
            <a:spLocks noGrp="1"/>
          </p:cNvSpPr>
          <p:nvPr>
            <p:ph type="title"/>
          </p:nvPr>
        </p:nvSpPr>
        <p:spPr>
          <a:xfrm>
            <a:off x="1327574" y="436880"/>
            <a:ext cx="8596668" cy="914400"/>
          </a:xfrm>
        </p:spPr>
        <p:txBody>
          <a:bodyPr/>
          <a:lstStyle/>
          <a:p>
            <a:r>
              <a:rPr lang="en-US" dirty="0"/>
              <a:t>Selecting the Appropriate Methodology</a:t>
            </a:r>
          </a:p>
        </p:txBody>
      </p:sp>
      <p:pic>
        <p:nvPicPr>
          <p:cNvPr id="5" name="Content Placeholder 4">
            <a:extLst>
              <a:ext uri="{FF2B5EF4-FFF2-40B4-BE49-F238E27FC236}">
                <a16:creationId xmlns:a16="http://schemas.microsoft.com/office/drawing/2014/main" id="{4A0E128F-C804-4E30-BB7A-B4ED9B24342A}"/>
              </a:ext>
            </a:extLst>
          </p:cNvPr>
          <p:cNvPicPr>
            <a:picLocks noGrp="1" noChangeAspect="1"/>
          </p:cNvPicPr>
          <p:nvPr>
            <p:ph idx="1"/>
          </p:nvPr>
        </p:nvPicPr>
        <p:blipFill>
          <a:blip r:embed="rId2"/>
          <a:stretch>
            <a:fillRect/>
          </a:stretch>
        </p:blipFill>
        <p:spPr>
          <a:xfrm>
            <a:off x="843280" y="1351280"/>
            <a:ext cx="9489440" cy="4490720"/>
          </a:xfrm>
        </p:spPr>
      </p:pic>
    </p:spTree>
    <p:extLst>
      <p:ext uri="{BB962C8B-B14F-4D97-AF65-F5344CB8AC3E}">
        <p14:creationId xmlns:p14="http://schemas.microsoft.com/office/powerpoint/2010/main" val="284418897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Table&#10;&#10;Description automatically generated">
            <a:extLst>
              <a:ext uri="{FF2B5EF4-FFF2-40B4-BE49-F238E27FC236}">
                <a16:creationId xmlns:a16="http://schemas.microsoft.com/office/drawing/2014/main" id="{93184E69-BBFE-4155-AAD8-A3E1735F0BE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77862" y="518160"/>
            <a:ext cx="10254297" cy="6035039"/>
          </a:xfrm>
        </p:spPr>
      </p:pic>
    </p:spTree>
    <p:extLst>
      <p:ext uri="{BB962C8B-B14F-4D97-AF65-F5344CB8AC3E}">
        <p14:creationId xmlns:p14="http://schemas.microsoft.com/office/powerpoint/2010/main" val="193570779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58ED6D00-6F1E-4C5B-A342-59276A3C2B76}"/>
              </a:ext>
            </a:extLst>
          </p:cNvPr>
          <p:cNvPicPr>
            <a:picLocks noGrp="1" noChangeAspect="1"/>
          </p:cNvPicPr>
          <p:nvPr>
            <p:ph idx="1"/>
          </p:nvPr>
        </p:nvPicPr>
        <p:blipFill>
          <a:blip r:embed="rId2"/>
          <a:stretch>
            <a:fillRect/>
          </a:stretch>
        </p:blipFill>
        <p:spPr>
          <a:xfrm>
            <a:off x="677334" y="518160"/>
            <a:ext cx="10163386" cy="6075680"/>
          </a:xfrm>
        </p:spPr>
      </p:pic>
    </p:spTree>
    <p:extLst>
      <p:ext uri="{BB962C8B-B14F-4D97-AF65-F5344CB8AC3E}">
        <p14:creationId xmlns:p14="http://schemas.microsoft.com/office/powerpoint/2010/main" val="290195019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6618012B-DFF7-4953-8B40-B780A4061050}"/>
              </a:ext>
            </a:extLst>
          </p:cNvPr>
          <p:cNvPicPr>
            <a:picLocks noGrp="1" noChangeAspect="1"/>
          </p:cNvPicPr>
          <p:nvPr>
            <p:ph idx="1"/>
          </p:nvPr>
        </p:nvPicPr>
        <p:blipFill>
          <a:blip r:embed="rId2"/>
          <a:stretch>
            <a:fillRect/>
          </a:stretch>
        </p:blipFill>
        <p:spPr>
          <a:xfrm>
            <a:off x="741680" y="640080"/>
            <a:ext cx="9997439" cy="5933440"/>
          </a:xfrm>
        </p:spPr>
      </p:pic>
    </p:spTree>
    <p:extLst>
      <p:ext uri="{BB962C8B-B14F-4D97-AF65-F5344CB8AC3E}">
        <p14:creationId xmlns:p14="http://schemas.microsoft.com/office/powerpoint/2010/main" val="10159132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E16CB450-7017-8A12-D8A0-F44D085F54EA}"/>
              </a:ext>
            </a:extLst>
          </p:cNvPr>
          <p:cNvPicPr>
            <a:picLocks noGrp="1" noChangeAspect="1"/>
          </p:cNvPicPr>
          <p:nvPr>
            <p:ph idx="1"/>
          </p:nvPr>
        </p:nvPicPr>
        <p:blipFill>
          <a:blip r:embed="rId2"/>
          <a:stretch>
            <a:fillRect/>
          </a:stretch>
        </p:blipFill>
        <p:spPr>
          <a:xfrm>
            <a:off x="969101" y="926926"/>
            <a:ext cx="8713518" cy="5099287"/>
          </a:xfrm>
        </p:spPr>
      </p:pic>
    </p:spTree>
    <p:extLst>
      <p:ext uri="{BB962C8B-B14F-4D97-AF65-F5344CB8AC3E}">
        <p14:creationId xmlns:p14="http://schemas.microsoft.com/office/powerpoint/2010/main" val="390104869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8DE9AAA9-D5F7-4D7A-9E21-89CEA444C9F7}"/>
              </a:ext>
            </a:extLst>
          </p:cNvPr>
          <p:cNvPicPr>
            <a:picLocks noGrp="1" noChangeAspect="1"/>
          </p:cNvPicPr>
          <p:nvPr>
            <p:ph idx="1"/>
          </p:nvPr>
        </p:nvPicPr>
        <p:blipFill>
          <a:blip r:embed="rId2"/>
          <a:stretch>
            <a:fillRect/>
          </a:stretch>
        </p:blipFill>
        <p:spPr>
          <a:xfrm>
            <a:off x="416560" y="335280"/>
            <a:ext cx="9865360" cy="5984240"/>
          </a:xfrm>
        </p:spPr>
      </p:pic>
    </p:spTree>
    <p:extLst>
      <p:ext uri="{BB962C8B-B14F-4D97-AF65-F5344CB8AC3E}">
        <p14:creationId xmlns:p14="http://schemas.microsoft.com/office/powerpoint/2010/main" val="394665282"/>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5AD5C3-53F9-4FFC-98F7-F8A75F4E6A74}"/>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89C506C-618E-4EF4-B9FC-4DEE7ECFA854}"/>
              </a:ext>
            </a:extLst>
          </p:cNvPr>
          <p:cNvSpPr>
            <a:spLocks noGrp="1"/>
          </p:cNvSpPr>
          <p:nvPr>
            <p:ph idx="1"/>
          </p:nvPr>
        </p:nvSpPr>
        <p:spPr/>
        <p:txBody>
          <a:bodyPr/>
          <a:lstStyle/>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Draw certain specifications which are easily understood by users and programmer in precise and detailed form.</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Implement the logical design of system which must be modular.</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Plan the periodicity for evaluation after it has been used for some time, and modify the system as needed.</a:t>
            </a:r>
          </a:p>
          <a:p>
            <a:endParaRPr lang="en-US" dirty="0"/>
          </a:p>
        </p:txBody>
      </p:sp>
    </p:spTree>
    <p:extLst>
      <p:ext uri="{BB962C8B-B14F-4D97-AF65-F5344CB8AC3E}">
        <p14:creationId xmlns:p14="http://schemas.microsoft.com/office/powerpoint/2010/main" val="83934732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71711EA-827D-4421-B85A-F4DEED9289CD}"/>
              </a:ext>
            </a:extLst>
          </p:cNvPr>
          <p:cNvSpPr>
            <a:spLocks noGrp="1"/>
          </p:cNvSpPr>
          <p:nvPr>
            <p:ph idx="1"/>
          </p:nvPr>
        </p:nvSpPr>
        <p:spPr>
          <a:xfrm>
            <a:off x="464683" y="151036"/>
            <a:ext cx="8596668" cy="3880773"/>
          </a:xfrm>
        </p:spPr>
        <p:txBody>
          <a:bodyPr>
            <a:noAutofit/>
          </a:bodyPr>
          <a:lstStyle/>
          <a:p>
            <a:pPr marL="0" indent="0">
              <a:buNone/>
            </a:pPr>
            <a:r>
              <a:rPr lang="en-US" dirty="0">
                <a:latin typeface="Times New Roman" panose="02020603050405020304" pitchFamily="18" charset="0"/>
                <a:cs typeface="Times New Roman" panose="02020603050405020304" pitchFamily="18" charset="0"/>
              </a:rPr>
              <a:t>Main Roles</a:t>
            </a:r>
          </a:p>
          <a:p>
            <a:r>
              <a:rPr lang="en-US" dirty="0">
                <a:latin typeface="Times New Roman" panose="02020603050405020304" pitchFamily="18" charset="0"/>
                <a:cs typeface="Times New Roman" panose="02020603050405020304" pitchFamily="18" charset="0"/>
              </a:rPr>
              <a:t>Defining and understanding the requirement of user through various Fact finding techniques.</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Prioritizing the requirements by obtaining user consensus.</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Gathering the facts or information and acquires the opinions of users.</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Maintains analysis and evaluation to arrive at appropriate system which is more user friendly.</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Suggests many flexible alternative solutions, pick the best solution, and quantify cost and benefits.</a:t>
            </a:r>
          </a:p>
        </p:txBody>
      </p:sp>
    </p:spTree>
    <p:extLst>
      <p:ext uri="{BB962C8B-B14F-4D97-AF65-F5344CB8AC3E}">
        <p14:creationId xmlns:p14="http://schemas.microsoft.com/office/powerpoint/2010/main" val="4075702740"/>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538555A-BCFA-4BFA-87EB-4005F9E952B9}"/>
              </a:ext>
            </a:extLst>
          </p:cNvPr>
          <p:cNvSpPr>
            <a:spLocks noGrp="1"/>
          </p:cNvSpPr>
          <p:nvPr>
            <p:ph idx="1"/>
          </p:nvPr>
        </p:nvSpPr>
        <p:spPr>
          <a:xfrm>
            <a:off x="677334" y="489099"/>
            <a:ext cx="8596668" cy="5552264"/>
          </a:xfrm>
        </p:spPr>
        <p:txBody>
          <a:bodyPr/>
          <a:lstStyle/>
          <a:p>
            <a:pPr marL="0" indent="0" algn="l">
              <a:buNone/>
            </a:pPr>
            <a:r>
              <a:rPr lang="en-US" sz="2000" b="1" i="0" dirty="0">
                <a:effectLst/>
                <a:latin typeface="Arial" panose="020B0604020202020204" pitchFamily="34" charset="0"/>
              </a:rPr>
              <a:t>Attributes of a Systems Analyst</a:t>
            </a:r>
          </a:p>
          <a:p>
            <a:pPr algn="just"/>
            <a:r>
              <a:rPr lang="en-US" b="0" i="0" dirty="0">
                <a:solidFill>
                  <a:srgbClr val="000000"/>
                </a:solidFill>
                <a:effectLst/>
                <a:latin typeface="Arial" panose="020B0604020202020204" pitchFamily="34" charset="0"/>
              </a:rPr>
              <a:t>The following figure shows the attributes a systems analyst should possess −</a:t>
            </a:r>
          </a:p>
          <a:p>
            <a:endParaRPr lang="en-US" dirty="0"/>
          </a:p>
        </p:txBody>
      </p:sp>
      <p:pic>
        <p:nvPicPr>
          <p:cNvPr id="5" name="Picture 4">
            <a:extLst>
              <a:ext uri="{FF2B5EF4-FFF2-40B4-BE49-F238E27FC236}">
                <a16:creationId xmlns:a16="http://schemas.microsoft.com/office/drawing/2014/main" id="{6851F0F9-61AF-4591-B6DE-298D254720F9}"/>
              </a:ext>
            </a:extLst>
          </p:cNvPr>
          <p:cNvPicPr>
            <a:picLocks noChangeAspect="1"/>
          </p:cNvPicPr>
          <p:nvPr/>
        </p:nvPicPr>
        <p:blipFill>
          <a:blip r:embed="rId2"/>
          <a:stretch>
            <a:fillRect/>
          </a:stretch>
        </p:blipFill>
        <p:spPr>
          <a:xfrm>
            <a:off x="677335" y="1888435"/>
            <a:ext cx="9569908" cy="4617140"/>
          </a:xfrm>
          <a:prstGeom prst="rect">
            <a:avLst/>
          </a:prstGeom>
        </p:spPr>
      </p:pic>
    </p:spTree>
    <p:extLst>
      <p:ext uri="{BB962C8B-B14F-4D97-AF65-F5344CB8AC3E}">
        <p14:creationId xmlns:p14="http://schemas.microsoft.com/office/powerpoint/2010/main" val="3232603584"/>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97D77E-24D0-4D10-B83F-A33EC095CE08}"/>
              </a:ext>
            </a:extLst>
          </p:cNvPr>
          <p:cNvSpPr>
            <a:spLocks noGrp="1"/>
          </p:cNvSpPr>
          <p:nvPr>
            <p:ph type="title"/>
          </p:nvPr>
        </p:nvSpPr>
        <p:spPr/>
        <p:txBody>
          <a:bodyPr/>
          <a:lstStyle/>
          <a:p>
            <a:r>
              <a:rPr lang="en-US" dirty="0"/>
              <a:t>Role of SA</a:t>
            </a:r>
          </a:p>
        </p:txBody>
      </p:sp>
      <p:sp>
        <p:nvSpPr>
          <p:cNvPr id="3" name="Content Placeholder 2">
            <a:extLst>
              <a:ext uri="{FF2B5EF4-FFF2-40B4-BE49-F238E27FC236}">
                <a16:creationId xmlns:a16="http://schemas.microsoft.com/office/drawing/2014/main" id="{C4C51D3F-333B-417F-8576-95D7F4FF0384}"/>
              </a:ext>
            </a:extLst>
          </p:cNvPr>
          <p:cNvSpPr>
            <a:spLocks noGrp="1"/>
          </p:cNvSpPr>
          <p:nvPr>
            <p:ph idx="1"/>
          </p:nvPr>
        </p:nvSpPr>
        <p:spPr/>
        <p:txBody>
          <a:bodyPr/>
          <a:lstStyle/>
          <a:p>
            <a:pPr marL="0" indent="0">
              <a:buNone/>
            </a:pPr>
            <a:r>
              <a:rPr lang="en-US" dirty="0"/>
              <a:t>Role of System Analyst</a:t>
            </a:r>
          </a:p>
          <a:p>
            <a:r>
              <a:rPr lang="en-US" dirty="0"/>
              <a:t>The system analyst is a person who is thoroughly aware of the system and guides the system development project by giving proper directions. He is an expert having technical and interpersonal skills to carry out development tasks required at each phase.</a:t>
            </a:r>
          </a:p>
          <a:p>
            <a:endParaRPr lang="en-US" dirty="0"/>
          </a:p>
          <a:p>
            <a:r>
              <a:rPr lang="en-US" dirty="0"/>
              <a:t>He pursues to match the objectives of information system with the organization goal.</a:t>
            </a:r>
          </a:p>
        </p:txBody>
      </p:sp>
    </p:spTree>
    <p:extLst>
      <p:ext uri="{BB962C8B-B14F-4D97-AF65-F5344CB8AC3E}">
        <p14:creationId xmlns:p14="http://schemas.microsoft.com/office/powerpoint/2010/main" val="30268839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4968A47F-E890-DF33-7130-29C245A94EE9}"/>
              </a:ext>
            </a:extLst>
          </p:cNvPr>
          <p:cNvPicPr>
            <a:picLocks noGrp="1" noChangeAspect="1"/>
          </p:cNvPicPr>
          <p:nvPr>
            <p:ph idx="1"/>
          </p:nvPr>
        </p:nvPicPr>
        <p:blipFill>
          <a:blip r:embed="rId3"/>
          <a:stretch>
            <a:fillRect/>
          </a:stretch>
        </p:blipFill>
        <p:spPr>
          <a:xfrm>
            <a:off x="1027134" y="1039660"/>
            <a:ext cx="6950749" cy="5198302"/>
          </a:xfrm>
        </p:spPr>
      </p:pic>
    </p:spTree>
    <p:extLst>
      <p:ext uri="{BB962C8B-B14F-4D97-AF65-F5344CB8AC3E}">
        <p14:creationId xmlns:p14="http://schemas.microsoft.com/office/powerpoint/2010/main" val="1781234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30E18F-117C-4238-8DFE-E799260DCE34}"/>
              </a:ext>
            </a:extLst>
          </p:cNvPr>
          <p:cNvSpPr>
            <a:spLocks noGrp="1"/>
          </p:cNvSpPr>
          <p:nvPr>
            <p:ph type="title"/>
          </p:nvPr>
        </p:nvSpPr>
        <p:spPr>
          <a:xfrm>
            <a:off x="677334" y="212942"/>
            <a:ext cx="8596668" cy="889348"/>
          </a:xfrm>
        </p:spPr>
        <p:txBody>
          <a:bodyPr/>
          <a:lstStyle/>
          <a:p>
            <a:r>
              <a:rPr lang="en-US" dirty="0"/>
              <a:t>SDLC Phases </a:t>
            </a:r>
          </a:p>
        </p:txBody>
      </p:sp>
      <p:pic>
        <p:nvPicPr>
          <p:cNvPr id="9" name="Content Placeholder 8" descr="SDLC Phases">
            <a:extLst>
              <a:ext uri="{FF2B5EF4-FFF2-40B4-BE49-F238E27FC236}">
                <a16:creationId xmlns:a16="http://schemas.microsoft.com/office/drawing/2014/main" id="{530B070F-45AB-19C0-CB86-923068D2E5DF}"/>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916482" y="1114816"/>
            <a:ext cx="8029184" cy="5890436"/>
          </a:xfrm>
          <a:prstGeom prst="rect">
            <a:avLst/>
          </a:prstGeom>
          <a:noFill/>
          <a:ln>
            <a:noFill/>
          </a:ln>
        </p:spPr>
      </p:pic>
    </p:spTree>
    <p:extLst>
      <p:ext uri="{BB962C8B-B14F-4D97-AF65-F5344CB8AC3E}">
        <p14:creationId xmlns:p14="http://schemas.microsoft.com/office/powerpoint/2010/main" val="22506217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D2D1C5-7906-48B1-B16E-D279890AFB61}"/>
              </a:ext>
            </a:extLst>
          </p:cNvPr>
          <p:cNvSpPr>
            <a:spLocks noGrp="1"/>
          </p:cNvSpPr>
          <p:nvPr>
            <p:ph type="title"/>
          </p:nvPr>
        </p:nvSpPr>
        <p:spPr/>
        <p:txBody>
          <a:bodyPr/>
          <a:lstStyle/>
          <a:p>
            <a:r>
              <a:rPr lang="en-US" dirty="0"/>
              <a:t>SDLC PHASES</a:t>
            </a:r>
          </a:p>
        </p:txBody>
      </p:sp>
      <p:sp>
        <p:nvSpPr>
          <p:cNvPr id="3" name="Content Placeholder 2">
            <a:extLst>
              <a:ext uri="{FF2B5EF4-FFF2-40B4-BE49-F238E27FC236}">
                <a16:creationId xmlns:a16="http://schemas.microsoft.com/office/drawing/2014/main" id="{CA001929-DC4D-48C2-8447-73D821DC0CCE}"/>
              </a:ext>
            </a:extLst>
          </p:cNvPr>
          <p:cNvSpPr>
            <a:spLocks noGrp="1"/>
          </p:cNvSpPr>
          <p:nvPr>
            <p:ph idx="1"/>
          </p:nvPr>
        </p:nvSpPr>
        <p:spPr/>
        <p:txBody>
          <a:bodyPr>
            <a:normAutofit/>
          </a:bodyPr>
          <a:lstStyle/>
          <a:p>
            <a:pPr marL="0" indent="0" algn="l">
              <a:buNone/>
            </a:pPr>
            <a:r>
              <a:rPr lang="en-US" sz="2400" b="0" i="0" dirty="0">
                <a:effectLst/>
                <a:latin typeface="Arial" panose="020B0604020202020204" pitchFamily="34" charset="0"/>
              </a:rPr>
              <a:t>Phases of SDLC</a:t>
            </a:r>
          </a:p>
          <a:p>
            <a:pPr algn="l"/>
            <a:r>
              <a:rPr lang="en-US" sz="2400" b="0" i="0" u="none" strike="noStrike" baseline="0" dirty="0">
                <a:latin typeface="Times New Roman" panose="02020603050405020304" pitchFamily="18" charset="0"/>
              </a:rPr>
              <a:t>Each phase is composed of a series of </a:t>
            </a:r>
            <a:r>
              <a:rPr lang="en-US" sz="2400" b="0" i="1" u="none" strike="noStrike" baseline="0" dirty="0">
                <a:latin typeface="Times New Roman" panose="02020603050405020304" pitchFamily="18" charset="0"/>
              </a:rPr>
              <a:t>steps or activities, </a:t>
            </a:r>
            <a:r>
              <a:rPr lang="en-US" sz="2400" b="0" i="0" u="none" strike="noStrike" baseline="0" dirty="0">
                <a:latin typeface="Times New Roman" panose="02020603050405020304" pitchFamily="18" charset="0"/>
              </a:rPr>
              <a:t>which rely on </a:t>
            </a:r>
            <a:r>
              <a:rPr lang="en-US" sz="2400" b="0" i="1" u="none" strike="noStrike" baseline="0" dirty="0">
                <a:latin typeface="Times New Roman" panose="02020603050405020304" pitchFamily="18" charset="0"/>
              </a:rPr>
              <a:t>techniques </a:t>
            </a:r>
            <a:r>
              <a:rPr lang="en-US" sz="2400" b="0" i="0" u="none" strike="noStrike" baseline="0" dirty="0">
                <a:latin typeface="Times New Roman" panose="02020603050405020304" pitchFamily="18" charset="0"/>
              </a:rPr>
              <a:t>that produce </a:t>
            </a:r>
            <a:r>
              <a:rPr lang="en-US" sz="2400" b="0" i="1" u="none" strike="noStrike" baseline="0" dirty="0">
                <a:latin typeface="Times New Roman" panose="02020603050405020304" pitchFamily="18" charset="0"/>
              </a:rPr>
              <a:t>deliverables </a:t>
            </a:r>
            <a:r>
              <a:rPr lang="en-US" sz="2400" dirty="0">
                <a:latin typeface="Times New Roman" panose="02020603050405020304" pitchFamily="18" charset="0"/>
              </a:rPr>
              <a:t>such as </a:t>
            </a:r>
            <a:r>
              <a:rPr lang="en-US" sz="2400" b="0" i="0" u="none" strike="noStrike" baseline="0" dirty="0">
                <a:latin typeface="Times New Roman" panose="02020603050405020304" pitchFamily="18" charset="0"/>
              </a:rPr>
              <a:t>specific documents and files that provide understanding about the project.</a:t>
            </a:r>
            <a:endParaRPr lang="en-US" sz="2400" dirty="0"/>
          </a:p>
        </p:txBody>
      </p:sp>
      <p:pic>
        <p:nvPicPr>
          <p:cNvPr id="5" name="Picture 4">
            <a:extLst>
              <a:ext uri="{FF2B5EF4-FFF2-40B4-BE49-F238E27FC236}">
                <a16:creationId xmlns:a16="http://schemas.microsoft.com/office/drawing/2014/main" id="{7C795E15-A9CE-46AE-85F9-8AF4A83CB421}"/>
              </a:ext>
            </a:extLst>
          </p:cNvPr>
          <p:cNvPicPr>
            <a:picLocks noChangeAspect="1"/>
          </p:cNvPicPr>
          <p:nvPr/>
        </p:nvPicPr>
        <p:blipFill>
          <a:blip r:embed="rId3"/>
          <a:stretch>
            <a:fillRect/>
          </a:stretch>
        </p:blipFill>
        <p:spPr>
          <a:xfrm>
            <a:off x="1093509" y="3852606"/>
            <a:ext cx="8352149" cy="2418945"/>
          </a:xfrm>
          <a:prstGeom prst="rect">
            <a:avLst/>
          </a:prstGeom>
        </p:spPr>
      </p:pic>
    </p:spTree>
    <p:extLst>
      <p:ext uri="{BB962C8B-B14F-4D97-AF65-F5344CB8AC3E}">
        <p14:creationId xmlns:p14="http://schemas.microsoft.com/office/powerpoint/2010/main" val="103844809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11580</TotalTime>
  <Words>3925</Words>
  <Application>Microsoft Office PowerPoint</Application>
  <PresentationFormat>Widescreen</PresentationFormat>
  <Paragraphs>287</Paragraphs>
  <Slides>64</Slides>
  <Notes>30</Notes>
  <HiddenSlides>0</HiddenSlides>
  <MMClips>0</MMClips>
  <ScaleCrop>false</ScaleCrop>
  <HeadingPairs>
    <vt:vector size="6" baseType="variant">
      <vt:variant>
        <vt:lpstr>Fonts Used</vt:lpstr>
      </vt:variant>
      <vt:variant>
        <vt:i4>13</vt:i4>
      </vt:variant>
      <vt:variant>
        <vt:lpstr>Theme</vt:lpstr>
      </vt:variant>
      <vt:variant>
        <vt:i4>2</vt:i4>
      </vt:variant>
      <vt:variant>
        <vt:lpstr>Slide Titles</vt:lpstr>
      </vt:variant>
      <vt:variant>
        <vt:i4>64</vt:i4>
      </vt:variant>
    </vt:vector>
  </HeadingPairs>
  <TitlesOfParts>
    <vt:vector size="79" baseType="lpstr">
      <vt:lpstr>AdobePiStd</vt:lpstr>
      <vt:lpstr>Arial</vt:lpstr>
      <vt:lpstr>Calibri</vt:lpstr>
      <vt:lpstr>Calibri Light</vt:lpstr>
      <vt:lpstr>Courier</vt:lpstr>
      <vt:lpstr>FuturaLTPro-Bold</vt:lpstr>
      <vt:lpstr>FuturaLTPro-Light</vt:lpstr>
      <vt:lpstr>helvetica</vt:lpstr>
      <vt:lpstr>NewBaskervilleITCPro-Bold</vt:lpstr>
      <vt:lpstr>NewBaskervilleITCPro-Roman</vt:lpstr>
      <vt:lpstr>Times New Roman</vt:lpstr>
      <vt:lpstr>Trebuchet MS</vt:lpstr>
      <vt:lpstr>Wingdings 3</vt:lpstr>
      <vt:lpstr>Office Theme</vt:lpstr>
      <vt:lpstr>Facet</vt:lpstr>
      <vt:lpstr>DEVELOPING INFORMATION SYSTEMS AND THE SYSTEMS DEVELOPMENT LIFE CYCLE</vt:lpstr>
      <vt:lpstr>Systems Development Methodology</vt:lpstr>
      <vt:lpstr>System Development Life Cycle</vt:lpstr>
      <vt:lpstr>Systems development  life cycle (SDLC)</vt:lpstr>
      <vt:lpstr>PowerPoint Presentation</vt:lpstr>
      <vt:lpstr>PowerPoint Presentation</vt:lpstr>
      <vt:lpstr>PowerPoint Presentation</vt:lpstr>
      <vt:lpstr>SDLC Phases </vt:lpstr>
      <vt:lpstr>SDLC PHASES</vt:lpstr>
      <vt:lpstr>Phase 1.</vt:lpstr>
      <vt:lpstr>Planning Phase</vt:lpstr>
      <vt:lpstr>PowerPoint Presentation</vt:lpstr>
      <vt:lpstr>Feasibility Studies</vt:lpstr>
      <vt:lpstr>Phase 2: Analysis</vt:lpstr>
      <vt:lpstr>Analysis:</vt:lpstr>
      <vt:lpstr>PowerPoint Presentation</vt:lpstr>
      <vt:lpstr>PowerPoint Presentation</vt:lpstr>
      <vt:lpstr>PowerPoint Presentation</vt:lpstr>
      <vt:lpstr>Phase 3: The Design Phase</vt:lpstr>
      <vt:lpstr>Phase 3: Design</vt:lpstr>
      <vt:lpstr>Physical and Logical Design</vt:lpstr>
      <vt:lpstr>PowerPoint Presentation</vt:lpstr>
      <vt:lpstr>Design</vt:lpstr>
      <vt:lpstr>PowerPoint Presentation</vt:lpstr>
      <vt:lpstr>Phase 4: Implementation Phase</vt:lpstr>
      <vt:lpstr>Phase 4: Implementation</vt:lpstr>
      <vt:lpstr>Three Implementation Steps</vt:lpstr>
      <vt:lpstr>PowerPoint Presentation</vt:lpstr>
      <vt:lpstr>Phase 5: Maintenance</vt:lpstr>
      <vt:lpstr>PowerPoint Presentation</vt:lpstr>
      <vt:lpstr>PowerPoint Presentation</vt:lpstr>
      <vt:lpstr>PowerPoint Presentation</vt:lpstr>
      <vt:lpstr>PowerPoint Presentation</vt:lpstr>
      <vt:lpstr>PowerPoint Presentation</vt:lpstr>
      <vt:lpstr>PowerPoint Presentation</vt:lpstr>
      <vt:lpstr>Methodology Categories</vt:lpstr>
      <vt:lpstr>Structured Design Methodologies</vt:lpstr>
      <vt:lpstr>PowerPoint Presentation</vt:lpstr>
      <vt:lpstr>PowerPoint Presentation</vt:lpstr>
      <vt:lpstr>PowerPoint Presentation</vt:lpstr>
      <vt:lpstr>PowerPoint Presentation</vt:lpstr>
      <vt:lpstr>PowerPoint Presentation</vt:lpstr>
      <vt:lpstr>Category 2: Rapid Application Development</vt:lpstr>
      <vt:lpstr>PowerPoint Presentation</vt:lpstr>
      <vt:lpstr>PowerPoint Presentation</vt:lpstr>
      <vt:lpstr>PowerPoint Presentation</vt:lpstr>
      <vt:lpstr>Advantages of Prototyping</vt:lpstr>
      <vt:lpstr>PowerPoint Presentation</vt:lpstr>
      <vt:lpstr>PowerPoint Presentation</vt:lpstr>
      <vt:lpstr>PowerPoint Presentation</vt:lpstr>
      <vt:lpstr>PowerPoint Presentation</vt:lpstr>
      <vt:lpstr>Category 3: Agile Development</vt:lpstr>
      <vt:lpstr>Extreme Programming: XP</vt:lpstr>
      <vt:lpstr>PowerPoint Presentation</vt:lpstr>
      <vt:lpstr>PowerPoint Presentation</vt:lpstr>
      <vt:lpstr>Selecting the Appropriate Methodology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Role of SA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Lorraine Nana Ama Johnson</dc:creator>
  <cp:lastModifiedBy>Lorraine Nana Ama Johnson</cp:lastModifiedBy>
  <cp:revision>21</cp:revision>
  <dcterms:created xsi:type="dcterms:W3CDTF">2021-11-17T22:44:53Z</dcterms:created>
  <dcterms:modified xsi:type="dcterms:W3CDTF">2022-12-01T10:54:46Z</dcterms:modified>
</cp:coreProperties>
</file>

<file path=docProps/thumbnail.jpeg>
</file>